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323" r:id="rId4"/>
    <p:sldId id="258" r:id="rId5"/>
    <p:sldId id="259" r:id="rId6"/>
    <p:sldId id="276" r:id="rId7"/>
    <p:sldId id="260" r:id="rId8"/>
    <p:sldId id="261" r:id="rId9"/>
    <p:sldId id="262" r:id="rId10"/>
    <p:sldId id="263" r:id="rId11"/>
    <p:sldId id="264" r:id="rId12"/>
    <p:sldId id="265" r:id="rId13"/>
    <p:sldId id="266" r:id="rId14"/>
    <p:sldId id="293" r:id="rId15"/>
    <p:sldId id="267" r:id="rId16"/>
    <p:sldId id="268" r:id="rId17"/>
    <p:sldId id="269" r:id="rId18"/>
    <p:sldId id="298" r:id="rId19"/>
    <p:sldId id="297" r:id="rId20"/>
    <p:sldId id="270" r:id="rId21"/>
    <p:sldId id="271" r:id="rId22"/>
    <p:sldId id="272" r:id="rId23"/>
    <p:sldId id="291" r:id="rId24"/>
    <p:sldId id="292" r:id="rId25"/>
    <p:sldId id="273" r:id="rId26"/>
    <p:sldId id="294" r:id="rId27"/>
    <p:sldId id="274" r:id="rId28"/>
    <p:sldId id="295" r:id="rId29"/>
    <p:sldId id="296" r:id="rId30"/>
    <p:sldId id="299" r:id="rId31"/>
    <p:sldId id="309" r:id="rId32"/>
    <p:sldId id="300" r:id="rId33"/>
    <p:sldId id="301" r:id="rId34"/>
    <p:sldId id="302" r:id="rId35"/>
    <p:sldId id="314" r:id="rId36"/>
    <p:sldId id="303" r:id="rId37"/>
    <p:sldId id="304" r:id="rId38"/>
    <p:sldId id="315" r:id="rId39"/>
    <p:sldId id="316" r:id="rId40"/>
    <p:sldId id="318" r:id="rId41"/>
    <p:sldId id="317" r:id="rId42"/>
    <p:sldId id="319" r:id="rId43"/>
    <p:sldId id="305" r:id="rId44"/>
    <p:sldId id="320" r:id="rId45"/>
    <p:sldId id="321" r:id="rId46"/>
    <p:sldId id="322" r:id="rId47"/>
    <p:sldId id="306" r:id="rId48"/>
    <p:sldId id="307" r:id="rId49"/>
    <p:sldId id="310" r:id="rId50"/>
    <p:sldId id="311" r:id="rId51"/>
    <p:sldId id="308" r:id="rId52"/>
    <p:sldId id="312" r:id="rId53"/>
    <p:sldId id="313" r:id="rId54"/>
    <p:sldId id="275"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37B0"/>
    <a:srgbClr val="CCFF33"/>
    <a:srgbClr val="D4F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77" autoAdjust="0"/>
  </p:normalViewPr>
  <p:slideViewPr>
    <p:cSldViewPr>
      <p:cViewPr>
        <p:scale>
          <a:sx n="57" d="100"/>
          <a:sy n="57" d="100"/>
        </p:scale>
        <p:origin x="-1500" y="-252"/>
      </p:cViewPr>
      <p:guideLst>
        <p:guide orient="horz" pos="2160"/>
        <p:guide pos="2880"/>
      </p:guideLst>
    </p:cSldViewPr>
  </p:slideViewPr>
  <p:outlineViewPr>
    <p:cViewPr>
      <p:scale>
        <a:sx n="33" d="100"/>
        <a:sy n="33" d="100"/>
      </p:scale>
      <p:origin x="0" y="49974"/>
    </p:cViewPr>
  </p:outlineViewPr>
  <p:notesTextViewPr>
    <p:cViewPr>
      <p:scale>
        <a:sx n="1" d="1"/>
        <a:sy n="1" d="1"/>
      </p:scale>
      <p:origin x="0" y="0"/>
    </p:cViewPr>
  </p:notesTextViewPr>
  <p:sorterViewPr>
    <p:cViewPr>
      <p:scale>
        <a:sx n="100" d="100"/>
        <a:sy n="100" d="100"/>
      </p:scale>
      <p:origin x="0" y="83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AC1D94-CF40-4783-B8E7-06C9D0AA4D0D}" type="datetimeFigureOut">
              <a:rPr lang="en-US" smtClean="0"/>
              <a:t>08/02/2020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40F36B-E378-4501-BC0C-C9089A4C2CC2}" type="slidenum">
              <a:rPr lang="en-US" smtClean="0"/>
              <a:t>‹#›</a:t>
            </a:fld>
            <a:endParaRPr lang="en-US"/>
          </a:p>
        </p:txBody>
      </p:sp>
    </p:spTree>
    <p:extLst>
      <p:ext uri="{BB962C8B-B14F-4D97-AF65-F5344CB8AC3E}">
        <p14:creationId xmlns:p14="http://schemas.microsoft.com/office/powerpoint/2010/main" val="338105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32A9B51D-925B-44D0-83B4-9EE19BF98915}" type="slidenum">
              <a:rPr lang="en-IN" smtClean="0"/>
              <a:t>52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2CB092-5EB8-404E-AE96-A6715AF2B38D}" type="datetimeFigureOut">
              <a:rPr lang="en-US" smtClean="0"/>
              <a:t>08/02/2020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240935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CB092-5EB8-404E-AE96-A6715AF2B38D}" type="datetimeFigureOut">
              <a:rPr lang="en-US" smtClean="0"/>
              <a:t>08/02/2020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2709164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CB092-5EB8-404E-AE96-A6715AF2B38D}" type="datetimeFigureOut">
              <a:rPr lang="en-US" smtClean="0"/>
              <a:t>08/02/2020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157400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CB092-5EB8-404E-AE96-A6715AF2B38D}" type="datetimeFigureOut">
              <a:rPr lang="en-US" smtClean="0"/>
              <a:t>08/02/2020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2139833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2CB092-5EB8-404E-AE96-A6715AF2B38D}" type="datetimeFigureOut">
              <a:rPr lang="en-US" smtClean="0"/>
              <a:t>08/02/2020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1479569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2CB092-5EB8-404E-AE96-A6715AF2B38D}" type="datetimeFigureOut">
              <a:rPr lang="en-US" smtClean="0"/>
              <a:t>08/02/2020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1791876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2CB092-5EB8-404E-AE96-A6715AF2B38D}" type="datetimeFigureOut">
              <a:rPr lang="en-US" smtClean="0"/>
              <a:t>08/02/2020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135741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2CB092-5EB8-404E-AE96-A6715AF2B38D}" type="datetimeFigureOut">
              <a:rPr lang="en-US" smtClean="0"/>
              <a:t>08/02/2020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635542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2CB092-5EB8-404E-AE96-A6715AF2B38D}" type="datetimeFigureOut">
              <a:rPr lang="en-US" smtClean="0"/>
              <a:t>08/02/2020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3734555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CB092-5EB8-404E-AE96-A6715AF2B38D}" type="datetimeFigureOut">
              <a:rPr lang="en-US" smtClean="0"/>
              <a:t>08/02/2020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3219179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CB092-5EB8-404E-AE96-A6715AF2B38D}" type="datetimeFigureOut">
              <a:rPr lang="en-US" smtClean="0"/>
              <a:t>08/02/2020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E7E27-165D-43A8-AF31-7CEDEAD5CC7A}" type="slidenum">
              <a:rPr lang="en-US" smtClean="0"/>
              <a:t>‹#›</a:t>
            </a:fld>
            <a:endParaRPr lang="en-US"/>
          </a:p>
        </p:txBody>
      </p:sp>
    </p:spTree>
    <p:extLst>
      <p:ext uri="{BB962C8B-B14F-4D97-AF65-F5344CB8AC3E}">
        <p14:creationId xmlns:p14="http://schemas.microsoft.com/office/powerpoint/2010/main" val="82745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2CB092-5EB8-404E-AE96-A6715AF2B38D}" type="datetimeFigureOut">
              <a:rPr lang="en-US" smtClean="0"/>
              <a:t>08/02/2020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E7E27-165D-43A8-AF31-7CEDEAD5CC7A}" type="slidenum">
              <a:rPr lang="en-US" smtClean="0"/>
              <a:t>‹#›</a:t>
            </a:fld>
            <a:endParaRPr lang="en-US"/>
          </a:p>
        </p:txBody>
      </p:sp>
    </p:spTree>
    <p:extLst>
      <p:ext uri="{BB962C8B-B14F-4D97-AF65-F5344CB8AC3E}">
        <p14:creationId xmlns:p14="http://schemas.microsoft.com/office/powerpoint/2010/main" val="2500730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en.wikipedia.org/wiki/Civics" TargetMode="External"/><Relationship Id="rId3" Type="http://schemas.openxmlformats.org/officeDocument/2006/relationships/hyperlink" Target="http://en.wikipedia.org/wiki/Numeracy" TargetMode="External"/><Relationship Id="rId7" Type="http://schemas.openxmlformats.org/officeDocument/2006/relationships/hyperlink" Target="http://en.wikipedia.org/wiki/Religion" TargetMode="External"/><Relationship Id="rId2" Type="http://schemas.openxmlformats.org/officeDocument/2006/relationships/hyperlink" Target="http://en.wikipedia.org/wiki/Literacy_education" TargetMode="External"/><Relationship Id="rId1" Type="http://schemas.openxmlformats.org/officeDocument/2006/relationships/slideLayout" Target="../slideLayouts/slideLayout1.xml"/><Relationship Id="rId6" Type="http://schemas.openxmlformats.org/officeDocument/2006/relationships/hyperlink" Target="http://en.wikipedia.org/wiki/The_arts" TargetMode="External"/><Relationship Id="rId5" Type="http://schemas.openxmlformats.org/officeDocument/2006/relationships/hyperlink" Target="http://en.wikipedia.org/wiki/Vocational_training" TargetMode="External"/><Relationship Id="rId4" Type="http://schemas.openxmlformats.org/officeDocument/2006/relationships/hyperlink" Target="http://en.wikipedia.org/wiki/Craftsmanship"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en.wikipedia.org/wiki/Torah" TargetMode="External"/><Relationship Id="rId3" Type="http://schemas.openxmlformats.org/officeDocument/2006/relationships/hyperlink" Target="http://en.wikipedia.org/wiki/Mullah" TargetMode="External"/><Relationship Id="rId7" Type="http://schemas.openxmlformats.org/officeDocument/2006/relationships/hyperlink" Target="http://en.wikipedia.org/wiki/Quran" TargetMode="External"/><Relationship Id="rId2" Type="http://schemas.openxmlformats.org/officeDocument/2006/relationships/hyperlink" Target="http://en.wikipedia.org/wiki/Guru" TargetMode="External"/><Relationship Id="rId1" Type="http://schemas.openxmlformats.org/officeDocument/2006/relationships/slideLayout" Target="../slideLayouts/slideLayout1.xml"/><Relationship Id="rId6" Type="http://schemas.openxmlformats.org/officeDocument/2006/relationships/hyperlink" Target="http://en.wikipedia.org/wiki/Religious_text" TargetMode="External"/><Relationship Id="rId5" Type="http://schemas.openxmlformats.org/officeDocument/2006/relationships/hyperlink" Target="http://en.wikipedia.org/wiki/Lama" TargetMode="External"/><Relationship Id="rId4" Type="http://schemas.openxmlformats.org/officeDocument/2006/relationships/hyperlink" Target="http://en.wikipedia.org/wiki/Rabbi" TargetMode="External"/><Relationship Id="rId9" Type="http://schemas.openxmlformats.org/officeDocument/2006/relationships/hyperlink" Target="http://en.wikipedia.org/wiki/Bibl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image2.slideserve.com/3867191/slide7-l.jpg" TargetMode="External"/><Relationship Id="rId2" Type="http://schemas.openxmlformats.org/officeDocument/2006/relationships/hyperlink" Target="https://image2.slideserve.com/3867191/slide6-l.jpg"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hyperlink" Target="https://www.owlgen.in/what-is-the-difference-between-education-and-indoctrination/" TargetMode="External"/><Relationship Id="rId2" Type="http://schemas.openxmlformats.org/officeDocument/2006/relationships/hyperlink" Target="https://infed.org/mobi/what-is-teaching/" TargetMode="External"/><Relationship Id="rId1" Type="http://schemas.openxmlformats.org/officeDocument/2006/relationships/slideLayout" Target="../slideLayouts/slideLayout1.xml"/><Relationship Id="rId5" Type="http://schemas.openxmlformats.org/officeDocument/2006/relationships/hyperlink" Target="https://www.slideshare.net/SureshKumar328/history-of-teacher-education-pptx" TargetMode="External"/><Relationship Id="rId4" Type="http://schemas.openxmlformats.org/officeDocument/2006/relationships/hyperlink" Target="https://www.google.com/search?q=teacher+education+in+ancient+and+medieval+perio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p:spPr>
        <p:txBody>
          <a:bodyPr/>
          <a:lstStyle/>
          <a:p>
            <a:endParaRPr lang="en-US"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pic>
        <p:nvPicPr>
          <p:cNvPr id="1026" name="Picture 2" descr="C:\Users\HP\Desktop\bfe3d951721c03acd2c4c3f2410c6ba2.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8361" y="0"/>
            <a:ext cx="9162361" cy="64770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p:spPr>
      </p:pic>
    </p:spTree>
    <p:extLst>
      <p:ext uri="{BB962C8B-B14F-4D97-AF65-F5344CB8AC3E}">
        <p14:creationId xmlns:p14="http://schemas.microsoft.com/office/powerpoint/2010/main" val="45235208"/>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p:spPr>
        <p:txBody>
          <a:bodyPr/>
          <a:lstStyle/>
          <a:p>
            <a:endParaRPr lang="en-US"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pic>
        <p:nvPicPr>
          <p:cNvPr id="2050" name="Picture 2" descr="C:\Users\HP\Desktop\the-school-and-social-changes-20-63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83"/>
            <a:ext cx="9144000" cy="6328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952516"/>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p:spPr>
        <p:txBody>
          <a:bodyPr/>
          <a:lstStyle/>
          <a:p>
            <a:endParaRPr lang="en-US"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
        <p:nvSpPr>
          <p:cNvPr id="4" name="Rectangle 3"/>
          <p:cNvSpPr/>
          <p:nvPr/>
        </p:nvSpPr>
        <p:spPr>
          <a:xfrm>
            <a:off x="0" y="76200"/>
            <a:ext cx="9144000" cy="6432530"/>
          </a:xfrm>
          <a:prstGeom prst="rect">
            <a:avLst/>
          </a:prstGeom>
          <a:solidFill>
            <a:schemeClr val="accent6">
              <a:lumMod val="60000"/>
              <a:lumOff val="40000"/>
            </a:schemeClr>
          </a:solidFill>
        </p:spPr>
        <p:txBody>
          <a:bodyPr wrap="square">
            <a:spAutoFit/>
          </a:bodyPr>
          <a:lstStyle/>
          <a:p>
            <a:pPr algn="just" fontAlgn="base"/>
            <a:r>
              <a:rPr lang="en-US" sz="3600" b="1" dirty="0">
                <a:solidFill>
                  <a:srgbClr val="00B050"/>
                </a:solidFill>
              </a:rPr>
              <a:t>T</a:t>
            </a:r>
            <a:r>
              <a:rPr lang="en-US" sz="3600" b="1" dirty="0" smtClean="0">
                <a:solidFill>
                  <a:srgbClr val="00B050"/>
                </a:solidFill>
              </a:rPr>
              <a:t>he </a:t>
            </a:r>
            <a:r>
              <a:rPr lang="en-US" sz="3600" b="1" dirty="0">
                <a:solidFill>
                  <a:srgbClr val="00B050"/>
                </a:solidFill>
              </a:rPr>
              <a:t>difference between education and </a:t>
            </a:r>
            <a:r>
              <a:rPr lang="en-US" sz="3600" b="1" dirty="0" smtClean="0">
                <a:solidFill>
                  <a:srgbClr val="00B050"/>
                </a:solidFill>
              </a:rPr>
              <a:t>indoctrination</a:t>
            </a:r>
            <a:endParaRPr lang="en-US" sz="2800" b="1" dirty="0" smtClean="0">
              <a:solidFill>
                <a:srgbClr val="00B050"/>
              </a:solidFill>
            </a:endParaRPr>
          </a:p>
          <a:p>
            <a:pPr algn="just" fontAlgn="base"/>
            <a:r>
              <a:rPr lang="en-US" sz="2800" dirty="0">
                <a:latin typeface="Arial Rounded MT Bold" pitchFamily="34" charset="0"/>
              </a:rPr>
              <a:t>Education is often related with indoctrination. </a:t>
            </a:r>
            <a:endParaRPr lang="en-US" sz="2800" dirty="0" smtClean="0">
              <a:latin typeface="Arial Rounded MT Bold" pitchFamily="34" charset="0"/>
            </a:endParaRPr>
          </a:p>
          <a:p>
            <a:pPr algn="just" fontAlgn="base"/>
            <a:r>
              <a:rPr lang="en-US" sz="3600" dirty="0" smtClean="0">
                <a:solidFill>
                  <a:srgbClr val="00B050"/>
                </a:solidFill>
              </a:rPr>
              <a:t>Indoctrination </a:t>
            </a:r>
            <a:r>
              <a:rPr lang="en-US" sz="3600" dirty="0">
                <a:solidFill>
                  <a:srgbClr val="00B050"/>
                </a:solidFill>
              </a:rPr>
              <a:t>is the process of inculcating ideas, attitudes, cognitive strategies or a professional methodology. </a:t>
            </a:r>
            <a:endParaRPr lang="en-US" sz="3600" dirty="0" smtClean="0">
              <a:solidFill>
                <a:srgbClr val="00B050"/>
              </a:solidFill>
            </a:endParaRPr>
          </a:p>
          <a:p>
            <a:pPr algn="just" fontAlgn="base"/>
            <a:r>
              <a:rPr lang="en-US" sz="3600" dirty="0" smtClean="0"/>
              <a:t>It </a:t>
            </a:r>
            <a:r>
              <a:rPr lang="en-US" sz="3600" dirty="0"/>
              <a:t>is often distinguished from education by the fact that </a:t>
            </a:r>
            <a:r>
              <a:rPr lang="en-US" sz="3600" dirty="0">
                <a:solidFill>
                  <a:srgbClr val="FF0000"/>
                </a:solidFill>
              </a:rPr>
              <a:t>the indoctrinated person is expected not to question or critically examine the doctrine they have learned.</a:t>
            </a:r>
            <a:r>
              <a:rPr lang="en-US" sz="3600" dirty="0"/>
              <a:t> </a:t>
            </a:r>
            <a:endParaRPr lang="en-US" sz="3600" dirty="0" smtClean="0"/>
          </a:p>
          <a:p>
            <a:pPr algn="just" fontAlgn="base"/>
            <a:r>
              <a:rPr lang="en-US" sz="2800" dirty="0">
                <a:solidFill>
                  <a:schemeClr val="accent4">
                    <a:lumMod val="75000"/>
                  </a:schemeClr>
                </a:solidFill>
              </a:rPr>
              <a:t>I</a:t>
            </a:r>
            <a:r>
              <a:rPr lang="en-US" sz="2800" dirty="0" smtClean="0">
                <a:solidFill>
                  <a:schemeClr val="accent4">
                    <a:lumMod val="75000"/>
                  </a:schemeClr>
                </a:solidFill>
              </a:rPr>
              <a:t>t </a:t>
            </a:r>
            <a:r>
              <a:rPr lang="en-US" sz="2800" dirty="0">
                <a:solidFill>
                  <a:schemeClr val="accent4">
                    <a:lumMod val="75000"/>
                  </a:schemeClr>
                </a:solidFill>
              </a:rPr>
              <a:t>is used pejoratively, often in the context of education, political opinions, theology or religious dogma</a:t>
            </a:r>
            <a:r>
              <a:rPr lang="en-US" sz="3200" dirty="0"/>
              <a:t>.</a:t>
            </a:r>
            <a:endParaRPr lang="en-US" sz="3200" b="1" dirty="0"/>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92D050"/>
          </a:solidFill>
        </p:spPr>
        <p:txBody>
          <a:bodyPr>
            <a:normAutofit fontScale="90000"/>
          </a:bodyPr>
          <a:lstStyle/>
          <a:p>
            <a:r>
              <a:rPr lang="en-IN" dirty="0">
                <a:solidFill>
                  <a:schemeClr val="accent2">
                    <a:lumMod val="40000"/>
                    <a:lumOff val="60000"/>
                  </a:schemeClr>
                </a:solidFill>
              </a:rPr>
              <a:t>In order to fit ourselves in a more appropriate role we need to know the inception of teacher and his education.</a:t>
            </a:r>
            <a:r>
              <a:rPr lang="en-US" dirty="0">
                <a:solidFill>
                  <a:schemeClr val="accent2">
                    <a:lumMod val="40000"/>
                    <a:lumOff val="60000"/>
                  </a:schemeClr>
                </a:solidFill>
              </a:rPr>
              <a:t/>
            </a:r>
            <a:br>
              <a:rPr lang="en-US" dirty="0">
                <a:solidFill>
                  <a:schemeClr val="accent2">
                    <a:lumMod val="40000"/>
                    <a:lumOff val="60000"/>
                  </a:schemeClr>
                </a:solidFill>
              </a:rPr>
            </a:br>
            <a:r>
              <a:rPr lang="en-IN" dirty="0">
                <a:solidFill>
                  <a:srgbClr val="FFFF00"/>
                </a:solidFill>
              </a:rPr>
              <a:t>Who was considered as a genuine Guru (preceptor)? </a:t>
            </a:r>
            <a:br>
              <a:rPr lang="en-IN" dirty="0">
                <a:solidFill>
                  <a:srgbClr val="FFFF00"/>
                </a:solidFill>
              </a:rPr>
            </a:br>
            <a:r>
              <a:rPr lang="en-IN" dirty="0">
                <a:solidFill>
                  <a:schemeClr val="bg1">
                    <a:lumMod val="95000"/>
                  </a:schemeClr>
                </a:solidFill>
              </a:rPr>
              <a:t>He who taught by precept and example, good conduct,</a:t>
            </a:r>
            <a:br>
              <a:rPr lang="en-IN" dirty="0">
                <a:solidFill>
                  <a:schemeClr val="bg1">
                    <a:lumMod val="95000"/>
                  </a:schemeClr>
                </a:solidFill>
              </a:rPr>
            </a:br>
            <a:r>
              <a:rPr lang="en-IN" dirty="0">
                <a:solidFill>
                  <a:schemeClr val="bg1">
                    <a:lumMod val="95000"/>
                  </a:schemeClr>
                </a:solidFill>
              </a:rPr>
              <a:t>right thinking, loyalty to Truth, mental discipline and sense of duty.</a:t>
            </a:r>
            <a:r>
              <a:rPr lang="en-US" dirty="0">
                <a:solidFill>
                  <a:schemeClr val="bg1">
                    <a:lumMod val="95000"/>
                  </a:schemeClr>
                </a:solidFill>
              </a:rPr>
              <a:t/>
            </a:r>
            <a:br>
              <a:rPr lang="en-US" dirty="0">
                <a:solidFill>
                  <a:schemeClr val="bg1">
                    <a:lumMod val="95000"/>
                  </a:schemeClr>
                </a:solidFill>
              </a:rPr>
            </a:br>
            <a:endParaRPr lang="en-US" dirty="0">
              <a:solidFill>
                <a:schemeClr val="bg1">
                  <a:lumMod val="95000"/>
                </a:schemeClr>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40000"/>
              <a:lumOff val="60000"/>
            </a:schemeClr>
          </a:solidFill>
        </p:spPr>
        <p:txBody>
          <a:bodyPr>
            <a:normAutofit fontScale="90000"/>
          </a:bodyPr>
          <a:lstStyle/>
          <a:p>
            <a:r>
              <a:rPr lang="en-US" sz="5400" dirty="0">
                <a:solidFill>
                  <a:srgbClr val="C00000"/>
                </a:solidFill>
              </a:rPr>
              <a:t>T</a:t>
            </a:r>
            <a:r>
              <a:rPr lang="en-US" sz="5400" dirty="0" smtClean="0">
                <a:solidFill>
                  <a:srgbClr val="C00000"/>
                </a:solidFill>
              </a:rPr>
              <a:t>he </a:t>
            </a:r>
            <a:r>
              <a:rPr lang="en-US" sz="5400" dirty="0">
                <a:solidFill>
                  <a:srgbClr val="C00000"/>
                </a:solidFill>
              </a:rPr>
              <a:t>history of Indian education is as old as the history of human </a:t>
            </a:r>
            <a:r>
              <a:rPr lang="en-US" sz="5400" dirty="0" err="1">
                <a:solidFill>
                  <a:srgbClr val="C00000"/>
                </a:solidFill>
              </a:rPr>
              <a:t>civilisation</a:t>
            </a:r>
            <a:r>
              <a:rPr lang="en-US" sz="5400" dirty="0">
                <a:solidFill>
                  <a:srgbClr val="C00000"/>
                </a:solidFill>
              </a:rPr>
              <a:t>. </a:t>
            </a:r>
            <a:br>
              <a:rPr lang="en-US" sz="5400" dirty="0">
                <a:solidFill>
                  <a:srgbClr val="C00000"/>
                </a:solidFill>
              </a:rPr>
            </a:br>
            <a:r>
              <a:rPr lang="en-US" sz="5400" dirty="0" smtClean="0">
                <a:solidFill>
                  <a:srgbClr val="C00000"/>
                </a:solidFill>
              </a:rPr>
              <a:t>Hence </a:t>
            </a:r>
            <a:r>
              <a:rPr lang="en-US" sz="5400" dirty="0">
                <a:solidFill>
                  <a:srgbClr val="C00000"/>
                </a:solidFill>
              </a:rPr>
              <a:t>it seems to be correct that the concept of informal teacher education must have been born in India during early ancient Indian period </a:t>
            </a:r>
            <a:r>
              <a:rPr lang="en-US" sz="5400" dirty="0" err="1">
                <a:solidFill>
                  <a:srgbClr val="C00000"/>
                </a:solidFill>
              </a:rPr>
              <a:t>i.e</a:t>
            </a:r>
            <a:r>
              <a:rPr lang="en-US" sz="5400" dirty="0">
                <a:solidFill>
                  <a:srgbClr val="C00000"/>
                </a:solidFill>
              </a:rPr>
              <a:t> in 2500 B.C.</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4">
              <a:lumMod val="60000"/>
              <a:lumOff val="40000"/>
            </a:schemeClr>
          </a:solidFill>
        </p:spPr>
        <p:txBody>
          <a:bodyPr>
            <a:normAutofit/>
          </a:bodyPr>
          <a:lstStyle/>
          <a:p>
            <a:r>
              <a:rPr lang="en-US" sz="5400" dirty="0">
                <a:solidFill>
                  <a:srgbClr val="FFFF00"/>
                </a:solidFill>
              </a:rPr>
              <a:t>A teacher's role may vary among cultures. Teachers may provide instruction in </a:t>
            </a:r>
            <a:r>
              <a:rPr lang="en-US" sz="5400" dirty="0">
                <a:solidFill>
                  <a:srgbClr val="FFFF00"/>
                </a:solidFill>
                <a:hlinkClick r:id="rId2" tooltip="Literacy education"/>
              </a:rPr>
              <a:t>literacy</a:t>
            </a:r>
            <a:r>
              <a:rPr lang="en-US" sz="5400" dirty="0">
                <a:solidFill>
                  <a:srgbClr val="FFFF00"/>
                </a:solidFill>
              </a:rPr>
              <a:t> and </a:t>
            </a:r>
            <a:r>
              <a:rPr lang="en-US" sz="5400" dirty="0">
                <a:solidFill>
                  <a:srgbClr val="FFFF00"/>
                </a:solidFill>
                <a:hlinkClick r:id="rId3" tooltip="Numeracy"/>
              </a:rPr>
              <a:t>numeracy</a:t>
            </a:r>
            <a:r>
              <a:rPr lang="en-US" sz="5400" dirty="0">
                <a:solidFill>
                  <a:srgbClr val="FFFF00"/>
                </a:solidFill>
              </a:rPr>
              <a:t>, </a:t>
            </a:r>
            <a:r>
              <a:rPr lang="en-US" sz="5400" dirty="0">
                <a:solidFill>
                  <a:srgbClr val="FFFF00"/>
                </a:solidFill>
                <a:hlinkClick r:id="rId4" tooltip="Craftsmanship"/>
              </a:rPr>
              <a:t>craftsmanship</a:t>
            </a:r>
            <a:r>
              <a:rPr lang="en-US" sz="5400" dirty="0">
                <a:solidFill>
                  <a:srgbClr val="FFFF00"/>
                </a:solidFill>
              </a:rPr>
              <a:t> or </a:t>
            </a:r>
            <a:r>
              <a:rPr lang="en-US" sz="5400" dirty="0">
                <a:solidFill>
                  <a:srgbClr val="FFFF00"/>
                </a:solidFill>
                <a:hlinkClick r:id="rId5" tooltip="Vocational training"/>
              </a:rPr>
              <a:t>vocational training</a:t>
            </a:r>
            <a:r>
              <a:rPr lang="en-US" sz="5400" dirty="0">
                <a:solidFill>
                  <a:srgbClr val="FFFF00"/>
                </a:solidFill>
              </a:rPr>
              <a:t>, </a:t>
            </a:r>
            <a:r>
              <a:rPr lang="en-US" sz="5400" dirty="0">
                <a:solidFill>
                  <a:srgbClr val="FFFF00"/>
                </a:solidFill>
                <a:hlinkClick r:id="rId6" tooltip="The arts"/>
              </a:rPr>
              <a:t>the arts</a:t>
            </a:r>
            <a:r>
              <a:rPr lang="en-US" sz="5400" dirty="0">
                <a:solidFill>
                  <a:srgbClr val="FFFF00"/>
                </a:solidFill>
              </a:rPr>
              <a:t>, </a:t>
            </a:r>
            <a:r>
              <a:rPr lang="en-US" sz="5400" dirty="0">
                <a:solidFill>
                  <a:srgbClr val="FFFF00"/>
                </a:solidFill>
                <a:hlinkClick r:id="rId7" tooltip="Religion"/>
              </a:rPr>
              <a:t>religion</a:t>
            </a:r>
            <a:r>
              <a:rPr lang="en-US" sz="5400" dirty="0">
                <a:solidFill>
                  <a:srgbClr val="FFFF00"/>
                </a:solidFill>
              </a:rPr>
              <a:t>, </a:t>
            </a:r>
            <a:r>
              <a:rPr lang="en-US" sz="5400" dirty="0">
                <a:solidFill>
                  <a:srgbClr val="FFFF00"/>
                </a:solidFill>
                <a:hlinkClick r:id="rId8" tooltip="Civics"/>
              </a:rPr>
              <a:t>civics</a:t>
            </a:r>
            <a:r>
              <a:rPr lang="en-US" sz="5400" dirty="0">
                <a:solidFill>
                  <a:srgbClr val="FFFF00"/>
                </a:solidFill>
              </a:rPr>
              <a:t>, community roles, or life skills</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852389664"/>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00B0F0"/>
          </a:solidFill>
        </p:spPr>
        <p:txBody>
          <a:bodyPr>
            <a:normAutofit fontScale="90000"/>
          </a:bodyPr>
          <a:lstStyle/>
          <a:p>
            <a:r>
              <a:rPr lang="en-US" sz="5400" dirty="0">
                <a:solidFill>
                  <a:schemeClr val="accent2">
                    <a:lumMod val="40000"/>
                    <a:lumOff val="60000"/>
                  </a:schemeClr>
                </a:solidFill>
              </a:rPr>
              <a:t>Religious and spiritual teachers such as </a:t>
            </a:r>
            <a:r>
              <a:rPr lang="en-US" sz="5400" dirty="0" smtClean="0">
                <a:solidFill>
                  <a:schemeClr val="accent2">
                    <a:lumMod val="40000"/>
                    <a:lumOff val="60000"/>
                  </a:schemeClr>
                </a:solidFill>
              </a:rPr>
              <a:t/>
            </a:r>
            <a:br>
              <a:rPr lang="en-US" sz="5400" dirty="0" smtClean="0">
                <a:solidFill>
                  <a:schemeClr val="accent2">
                    <a:lumMod val="40000"/>
                    <a:lumOff val="60000"/>
                  </a:schemeClr>
                </a:solidFill>
              </a:rPr>
            </a:br>
            <a:r>
              <a:rPr lang="en-US" sz="5400" dirty="0" smtClean="0">
                <a:solidFill>
                  <a:schemeClr val="accent2">
                    <a:lumMod val="40000"/>
                    <a:lumOff val="60000"/>
                  </a:schemeClr>
                </a:solidFill>
                <a:hlinkClick r:id="rId2" tooltip="Guru"/>
              </a:rPr>
              <a:t>gurus</a:t>
            </a:r>
            <a:r>
              <a:rPr lang="en-US" sz="5400" dirty="0">
                <a:solidFill>
                  <a:schemeClr val="accent2">
                    <a:lumMod val="40000"/>
                    <a:lumOff val="60000"/>
                  </a:schemeClr>
                </a:solidFill>
              </a:rPr>
              <a:t>, </a:t>
            </a:r>
            <a:r>
              <a:rPr lang="en-US" sz="5400" dirty="0">
                <a:solidFill>
                  <a:schemeClr val="accent2">
                    <a:lumMod val="40000"/>
                    <a:lumOff val="60000"/>
                  </a:schemeClr>
                </a:solidFill>
                <a:hlinkClick r:id="rId3" tooltip="Mullah"/>
              </a:rPr>
              <a:t>mullahs</a:t>
            </a:r>
            <a:r>
              <a:rPr lang="en-US" sz="5400" dirty="0">
                <a:solidFill>
                  <a:schemeClr val="accent2">
                    <a:lumMod val="40000"/>
                    <a:lumOff val="60000"/>
                  </a:schemeClr>
                </a:solidFill>
              </a:rPr>
              <a:t>, </a:t>
            </a:r>
            <a:r>
              <a:rPr lang="en-US" sz="5400" dirty="0">
                <a:solidFill>
                  <a:schemeClr val="accent2">
                    <a:lumMod val="40000"/>
                    <a:lumOff val="60000"/>
                  </a:schemeClr>
                </a:solidFill>
                <a:hlinkClick r:id="rId4" tooltip="Rabbi"/>
              </a:rPr>
              <a:t>rabbis</a:t>
            </a:r>
            <a:r>
              <a:rPr lang="en-US" sz="5400" dirty="0">
                <a:solidFill>
                  <a:schemeClr val="accent2">
                    <a:lumMod val="40000"/>
                    <a:lumOff val="60000"/>
                  </a:schemeClr>
                </a:solidFill>
              </a:rPr>
              <a:t>, pastors/youth pastors and </a:t>
            </a:r>
            <a:r>
              <a:rPr lang="en-US" sz="5400" dirty="0">
                <a:solidFill>
                  <a:schemeClr val="accent2">
                    <a:lumMod val="40000"/>
                    <a:lumOff val="60000"/>
                  </a:schemeClr>
                </a:solidFill>
                <a:hlinkClick r:id="rId5" tooltip="Lama"/>
              </a:rPr>
              <a:t>lamas</a:t>
            </a:r>
            <a:r>
              <a:rPr lang="en-US" sz="5400" dirty="0">
                <a:solidFill>
                  <a:schemeClr val="accent2">
                    <a:lumMod val="40000"/>
                    <a:lumOff val="60000"/>
                  </a:schemeClr>
                </a:solidFill>
              </a:rPr>
              <a:t>, may teach </a:t>
            </a:r>
            <a:r>
              <a:rPr lang="en-US" sz="5400" dirty="0">
                <a:solidFill>
                  <a:schemeClr val="accent2">
                    <a:lumMod val="40000"/>
                    <a:lumOff val="60000"/>
                  </a:schemeClr>
                </a:solidFill>
                <a:hlinkClick r:id="rId6" tooltip="Religious text"/>
              </a:rPr>
              <a:t>religious texts</a:t>
            </a:r>
            <a:r>
              <a:rPr lang="en-US" sz="5400" dirty="0">
                <a:solidFill>
                  <a:schemeClr val="accent2">
                    <a:lumMod val="40000"/>
                    <a:lumOff val="60000"/>
                  </a:schemeClr>
                </a:solidFill>
              </a:rPr>
              <a:t> such as the </a:t>
            </a:r>
            <a:r>
              <a:rPr lang="en-US" sz="5400" dirty="0">
                <a:solidFill>
                  <a:schemeClr val="accent2">
                    <a:lumMod val="40000"/>
                    <a:lumOff val="60000"/>
                  </a:schemeClr>
                </a:solidFill>
                <a:hlinkClick r:id="rId7" tooltip="Quran"/>
              </a:rPr>
              <a:t>Quran</a:t>
            </a:r>
            <a:r>
              <a:rPr lang="en-US" sz="5400" dirty="0">
                <a:solidFill>
                  <a:schemeClr val="accent2">
                    <a:lumMod val="40000"/>
                    <a:lumOff val="60000"/>
                  </a:schemeClr>
                </a:solidFill>
              </a:rPr>
              <a:t>, </a:t>
            </a:r>
            <a:r>
              <a:rPr lang="en-US" sz="5400" dirty="0">
                <a:solidFill>
                  <a:schemeClr val="accent2">
                    <a:lumMod val="40000"/>
                    <a:lumOff val="60000"/>
                  </a:schemeClr>
                </a:solidFill>
                <a:hlinkClick r:id="rId8" tooltip="Torah"/>
              </a:rPr>
              <a:t>Torah</a:t>
            </a:r>
            <a:r>
              <a:rPr lang="en-US" sz="5400" dirty="0">
                <a:solidFill>
                  <a:schemeClr val="accent2">
                    <a:lumMod val="40000"/>
                    <a:lumOff val="60000"/>
                  </a:schemeClr>
                </a:solidFill>
              </a:rPr>
              <a:t> or </a:t>
            </a:r>
            <a:r>
              <a:rPr lang="en-US" sz="5400" dirty="0">
                <a:solidFill>
                  <a:schemeClr val="accent2">
                    <a:lumMod val="40000"/>
                    <a:lumOff val="60000"/>
                  </a:schemeClr>
                </a:solidFill>
                <a:hlinkClick r:id="rId9" tooltip="Bible"/>
              </a:rPr>
              <a:t>Bible</a:t>
            </a:r>
            <a:r>
              <a:rPr lang="en-US" sz="5400" dirty="0">
                <a:solidFill>
                  <a:schemeClr val="accent2">
                    <a:lumMod val="40000"/>
                    <a:lumOff val="60000"/>
                  </a:schemeClr>
                </a:solidFill>
              </a:rPr>
              <a:t>. </a:t>
            </a:r>
            <a:br>
              <a:rPr lang="en-US" sz="5400" dirty="0">
                <a:solidFill>
                  <a:schemeClr val="accent2">
                    <a:lumMod val="40000"/>
                    <a:lumOff val="60000"/>
                  </a:schemeClr>
                </a:solidFill>
              </a:rPr>
            </a:br>
            <a:endParaRPr lang="en-US" sz="5400" dirty="0">
              <a:solidFill>
                <a:schemeClr val="accent2">
                  <a:lumMod val="40000"/>
                  <a:lumOff val="60000"/>
                </a:schemeClr>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lumMod val="40000"/>
              <a:lumOff val="60000"/>
            </a:schemeClr>
          </a:solidFill>
        </p:spPr>
        <p:txBody>
          <a:bodyPr>
            <a:normAutofit fontScale="90000"/>
          </a:bodyPr>
          <a:lstStyle/>
          <a:p>
            <a:r>
              <a:rPr lang="en-IN" sz="4900" dirty="0">
                <a:solidFill>
                  <a:schemeClr val="accent6"/>
                </a:solidFill>
              </a:rPr>
              <a:t>Who was considered as a genuine student?</a:t>
            </a:r>
            <a:br>
              <a:rPr lang="en-IN" sz="4900" dirty="0">
                <a:solidFill>
                  <a:schemeClr val="accent6"/>
                </a:solidFill>
              </a:rPr>
            </a:br>
            <a:r>
              <a:rPr lang="en-IN" dirty="0">
                <a:solidFill>
                  <a:schemeClr val="tx2">
                    <a:lumMod val="75000"/>
                  </a:schemeClr>
                </a:solidFill>
              </a:rPr>
              <a:t>He who learnt the above. These are the qualities that will guarantee happiness here and bliss</a:t>
            </a:r>
            <a:br>
              <a:rPr lang="en-IN" dirty="0">
                <a:solidFill>
                  <a:schemeClr val="tx2">
                    <a:lumMod val="75000"/>
                  </a:schemeClr>
                </a:solidFill>
              </a:rPr>
            </a:br>
            <a:r>
              <a:rPr lang="en-IN" dirty="0">
                <a:solidFill>
                  <a:schemeClr val="tx2">
                    <a:lumMod val="75000"/>
                  </a:schemeClr>
                </a:solidFill>
              </a:rPr>
              <a:t>hereafter. </a:t>
            </a:r>
            <a:r>
              <a:rPr lang="en-IN" dirty="0" smtClean="0">
                <a:solidFill>
                  <a:schemeClr val="tx2">
                    <a:lumMod val="75000"/>
                  </a:schemeClr>
                </a:solidFill>
              </a:rPr>
              <a:t/>
            </a:r>
            <a:br>
              <a:rPr lang="en-IN" dirty="0" smtClean="0">
                <a:solidFill>
                  <a:schemeClr val="tx2">
                    <a:lumMod val="75000"/>
                  </a:schemeClr>
                </a:solidFill>
              </a:rPr>
            </a:br>
            <a:r>
              <a:rPr lang="en-IN" dirty="0" smtClean="0">
                <a:solidFill>
                  <a:srgbClr val="C00000"/>
                </a:solidFill>
              </a:rPr>
              <a:t>These </a:t>
            </a:r>
            <a:r>
              <a:rPr lang="en-IN" dirty="0">
                <a:solidFill>
                  <a:srgbClr val="C00000"/>
                </a:solidFill>
              </a:rPr>
              <a:t>virtues will effectively countermand the evils that degrade man into a monster.</a:t>
            </a:r>
            <a:r>
              <a:rPr lang="en-US" dirty="0">
                <a:solidFill>
                  <a:srgbClr val="C00000"/>
                </a:solidFill>
              </a:rPr>
              <a:t/>
            </a:r>
            <a:br>
              <a:rPr lang="en-US" dirty="0">
                <a:solidFill>
                  <a:srgbClr val="C00000"/>
                </a:solidFill>
              </a:rPr>
            </a:br>
            <a:endParaRPr lang="en-US" dirty="0">
              <a:solidFill>
                <a:srgbClr val="C0000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20000"/>
              <a:lumOff val="80000"/>
            </a:schemeClr>
          </a:solidFill>
        </p:spPr>
        <p:txBody>
          <a:bodyPr>
            <a:normAutofit fontScale="90000"/>
          </a:bodyPr>
          <a:lstStyle/>
          <a:p>
            <a:pPr lvl="0"/>
            <a:r>
              <a:rPr lang="en-IN" dirty="0">
                <a:solidFill>
                  <a:schemeClr val="accent2">
                    <a:lumMod val="75000"/>
                  </a:schemeClr>
                </a:solidFill>
              </a:rPr>
              <a:t>The educational system that brings both teacher and student together, has two </a:t>
            </a:r>
            <a:r>
              <a:rPr lang="en-IN" dirty="0" smtClean="0">
                <a:solidFill>
                  <a:schemeClr val="accent2">
                    <a:lumMod val="75000"/>
                  </a:schemeClr>
                </a:solidFill>
              </a:rPr>
              <a:t>aspects: </a:t>
            </a:r>
            <a:br>
              <a:rPr lang="en-IN" dirty="0" smtClean="0">
                <a:solidFill>
                  <a:schemeClr val="accent2">
                    <a:lumMod val="75000"/>
                  </a:schemeClr>
                </a:solidFill>
              </a:rPr>
            </a:br>
            <a:r>
              <a:rPr lang="en-IN" dirty="0" smtClean="0"/>
              <a:t> </a:t>
            </a:r>
            <a:r>
              <a:rPr lang="en-IN" dirty="0">
                <a:solidFill>
                  <a:schemeClr val="accent6">
                    <a:lumMod val="75000"/>
                  </a:schemeClr>
                </a:solidFill>
              </a:rPr>
              <a:t>first, the provision of skills and information so that man can live in health and happiness </a:t>
            </a:r>
            <a:r>
              <a:rPr lang="en-US" dirty="0">
                <a:solidFill>
                  <a:schemeClr val="accent6">
                    <a:lumMod val="75000"/>
                  </a:schemeClr>
                </a:solidFill>
              </a:rPr>
              <a:t/>
            </a:r>
            <a:br>
              <a:rPr lang="en-US" dirty="0">
                <a:solidFill>
                  <a:schemeClr val="accent6">
                    <a:lumMod val="75000"/>
                  </a:schemeClr>
                </a:solidFill>
              </a:rPr>
            </a:br>
            <a:r>
              <a:rPr lang="en-IN" dirty="0">
                <a:solidFill>
                  <a:srgbClr val="DB37B0"/>
                </a:solidFill>
              </a:rPr>
              <a:t>and the second, the understanding of one's inner urges and their sublimation in order to attain lasting peace, equanimity and bliss. </a:t>
            </a:r>
            <a:r>
              <a:rPr lang="en-US" dirty="0">
                <a:solidFill>
                  <a:srgbClr val="DB37B0"/>
                </a:solidFill>
              </a:rPr>
              <a:t/>
            </a:r>
            <a:br>
              <a:rPr lang="en-US" dirty="0">
                <a:solidFill>
                  <a:srgbClr val="DB37B0"/>
                </a:solidFill>
              </a:rPr>
            </a:br>
            <a:endParaRPr lang="en-US" dirty="0">
              <a:solidFill>
                <a:srgbClr val="DB37B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tx2">
              <a:lumMod val="60000"/>
              <a:lumOff val="40000"/>
            </a:schemeClr>
          </a:solidFill>
        </p:spPr>
        <p:txBody>
          <a:bodyPr>
            <a:normAutofit fontScale="90000"/>
          </a:bodyPr>
          <a:lstStyle/>
          <a:p>
            <a:r>
              <a:rPr lang="en-US" dirty="0" smtClean="0">
                <a:solidFill>
                  <a:srgbClr val="FFFF00"/>
                </a:solidFill>
              </a:rPr>
              <a:t>THREE ELEMENTS OF TEACHER EDUCATION</a:t>
            </a:r>
            <a:br>
              <a:rPr lang="en-US" dirty="0" smtClean="0">
                <a:solidFill>
                  <a:srgbClr val="FFFF00"/>
                </a:solidFill>
              </a:rPr>
            </a:br>
            <a:r>
              <a:rPr lang="en-US" dirty="0" smtClean="0">
                <a:solidFill>
                  <a:srgbClr val="C00000"/>
                </a:solidFill>
              </a:rPr>
              <a:t>The </a:t>
            </a:r>
            <a:r>
              <a:rPr lang="en-US" dirty="0">
                <a:solidFill>
                  <a:srgbClr val="C00000"/>
                </a:solidFill>
              </a:rPr>
              <a:t>principal </a:t>
            </a:r>
            <a:r>
              <a:rPr lang="en-US" b="1" dirty="0">
                <a:solidFill>
                  <a:srgbClr val="C00000"/>
                </a:solidFill>
              </a:rPr>
              <a:t>elements</a:t>
            </a:r>
            <a:r>
              <a:rPr lang="en-US" dirty="0">
                <a:solidFill>
                  <a:srgbClr val="C00000"/>
                </a:solidFill>
              </a:rPr>
              <a:t> that make </a:t>
            </a:r>
            <a:r>
              <a:rPr lang="en-US" b="1" dirty="0">
                <a:solidFill>
                  <a:srgbClr val="C00000"/>
                </a:solidFill>
              </a:rPr>
              <a:t>teaching</a:t>
            </a:r>
            <a:r>
              <a:rPr lang="en-US" dirty="0">
                <a:solidFill>
                  <a:srgbClr val="C00000"/>
                </a:solidFill>
              </a:rPr>
              <a:t> and learning possible and attainable are the </a:t>
            </a:r>
            <a:r>
              <a:rPr lang="en-US" b="1" dirty="0">
                <a:solidFill>
                  <a:srgbClr val="FFFF00"/>
                </a:solidFill>
              </a:rPr>
              <a:t>teachers</a:t>
            </a:r>
            <a:r>
              <a:rPr lang="en-US" dirty="0">
                <a:solidFill>
                  <a:srgbClr val="FFFF00"/>
                </a:solidFill>
              </a:rPr>
              <a:t>, the learners, and a conducive learning environment. </a:t>
            </a:r>
            <a:r>
              <a:rPr lang="en-US" dirty="0">
                <a:solidFill>
                  <a:srgbClr val="C00000"/>
                </a:solidFill>
              </a:rPr>
              <a:t>The </a:t>
            </a:r>
            <a:r>
              <a:rPr lang="en-US" b="1" dirty="0">
                <a:solidFill>
                  <a:srgbClr val="C00000"/>
                </a:solidFill>
              </a:rPr>
              <a:t>teacher</a:t>
            </a:r>
            <a:r>
              <a:rPr lang="en-US" dirty="0">
                <a:solidFill>
                  <a:srgbClr val="C00000"/>
                </a:solidFill>
              </a:rPr>
              <a:t> serves as the prime mover of the </a:t>
            </a:r>
            <a:r>
              <a:rPr lang="en-US" b="1" dirty="0">
                <a:solidFill>
                  <a:srgbClr val="C00000"/>
                </a:solidFill>
              </a:rPr>
              <a:t>educational</a:t>
            </a:r>
            <a:r>
              <a:rPr lang="en-US" dirty="0">
                <a:solidFill>
                  <a:srgbClr val="C00000"/>
                </a:solidFill>
              </a:rPr>
              <a:t> wheel. The learners are the key participants in the learning process.</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1">
              <a:lumMod val="75000"/>
            </a:schemeClr>
          </a:solidFill>
        </p:spPr>
        <p:txBody>
          <a:bodyPr>
            <a:normAutofit fontScale="90000"/>
          </a:bodyPr>
          <a:lstStyle/>
          <a:p>
            <a:r>
              <a:rPr lang="en-US" b="1" dirty="0" smtClean="0">
                <a:solidFill>
                  <a:srgbClr val="FFFF00"/>
                </a:solidFill>
              </a:rPr>
              <a:t>SCOPE OF TEACHER EDUCATION</a:t>
            </a:r>
            <a:br>
              <a:rPr lang="en-US" b="1" dirty="0" smtClean="0">
                <a:solidFill>
                  <a:srgbClr val="FFFF00"/>
                </a:solidFill>
              </a:rPr>
            </a:br>
            <a:r>
              <a:rPr lang="en-US" b="1" dirty="0" smtClean="0">
                <a:solidFill>
                  <a:srgbClr val="FFFF00"/>
                </a:solidFill>
              </a:rPr>
              <a:t>Teacher </a:t>
            </a:r>
            <a:r>
              <a:rPr lang="en-US" b="1" dirty="0">
                <a:solidFill>
                  <a:srgbClr val="FFFF00"/>
                </a:solidFill>
              </a:rPr>
              <a:t>education</a:t>
            </a:r>
            <a:r>
              <a:rPr lang="en-US" dirty="0">
                <a:solidFill>
                  <a:srgbClr val="FFFF00"/>
                </a:solidFill>
              </a:rPr>
              <a:t> reaches out to the student </a:t>
            </a:r>
            <a:r>
              <a:rPr lang="en-US" b="1" dirty="0">
                <a:solidFill>
                  <a:srgbClr val="FFFF00"/>
                </a:solidFill>
              </a:rPr>
              <a:t>teachers</a:t>
            </a:r>
            <a:r>
              <a:rPr lang="en-US" dirty="0">
                <a:solidFill>
                  <a:srgbClr val="FFFF00"/>
                </a:solidFill>
              </a:rPr>
              <a:t> by providing the relevant knowledge, attitude and skills to function effectively in their </a:t>
            </a:r>
            <a:r>
              <a:rPr lang="en-US" b="1" dirty="0">
                <a:solidFill>
                  <a:srgbClr val="FFFF00"/>
                </a:solidFill>
              </a:rPr>
              <a:t>teaching</a:t>
            </a:r>
            <a:r>
              <a:rPr lang="en-US" dirty="0">
                <a:solidFill>
                  <a:srgbClr val="FFFF00"/>
                </a:solidFill>
              </a:rPr>
              <a:t> profession. It serves to equip the student </a:t>
            </a:r>
            <a:r>
              <a:rPr lang="en-US" b="1" dirty="0">
                <a:solidFill>
                  <a:srgbClr val="FFFF00"/>
                </a:solidFill>
              </a:rPr>
              <a:t>teachers</a:t>
            </a:r>
            <a:r>
              <a:rPr lang="en-US" dirty="0">
                <a:solidFill>
                  <a:srgbClr val="FFFF00"/>
                </a:solidFill>
              </a:rPr>
              <a:t> with the conceptual and theoretical framework within which they can understand the intricacies of the profession.</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20000"/>
              <a:lumOff val="80000"/>
            </a:schemeClr>
          </a:solidFill>
        </p:spPr>
        <p:txBody>
          <a:bodyPr>
            <a:normAutofit fontScale="90000"/>
          </a:bodyPr>
          <a:lstStyle/>
          <a:p>
            <a:pPr>
              <a:lnSpc>
                <a:spcPct val="200000"/>
              </a:lnSpc>
            </a:pPr>
            <a:r>
              <a:rPr lang="en-US" b="1" dirty="0" smtClean="0">
                <a:solidFill>
                  <a:srgbClr val="DB37B0"/>
                </a:solidFill>
              </a:rPr>
              <a:t>MASTER OF EDUCATION</a:t>
            </a:r>
            <a:r>
              <a:rPr lang="en-US" dirty="0" smtClean="0"/>
              <a:t/>
            </a:r>
            <a:br>
              <a:rPr lang="en-US" dirty="0" smtClean="0"/>
            </a:br>
            <a:r>
              <a:rPr lang="en-US" b="1" dirty="0" smtClean="0">
                <a:solidFill>
                  <a:srgbClr val="0070C0"/>
                </a:solidFill>
              </a:rPr>
              <a:t>Course Code: FMTE</a:t>
            </a:r>
            <a:br>
              <a:rPr lang="en-US" b="1" dirty="0" smtClean="0">
                <a:solidFill>
                  <a:srgbClr val="0070C0"/>
                </a:solidFill>
              </a:rPr>
            </a:br>
            <a:r>
              <a:rPr lang="en-US" dirty="0" smtClean="0">
                <a:solidFill>
                  <a:srgbClr val="00B0F0"/>
                </a:solidFill>
                <a:latin typeface="Arial Black" pitchFamily="34" charset="0"/>
              </a:rPr>
              <a:t>TEACHER EDUCATION IN INDIA: ELEMENTARY LEVEL </a:t>
            </a:r>
            <a:br>
              <a:rPr lang="en-US" dirty="0" smtClean="0">
                <a:solidFill>
                  <a:srgbClr val="00B0F0"/>
                </a:solidFill>
                <a:latin typeface="Arial Black" pitchFamily="34" charset="0"/>
              </a:rPr>
            </a:br>
            <a:r>
              <a:rPr lang="en-US" b="1" dirty="0" smtClean="0">
                <a:solidFill>
                  <a:srgbClr val="C00000"/>
                </a:solidFill>
              </a:rPr>
              <a:t>UNIT 1</a:t>
            </a:r>
            <a:endParaRPr lang="en-US" b="1" dirty="0">
              <a:solidFill>
                <a:srgbClr val="C0000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3">
              <a:lumMod val="40000"/>
              <a:lumOff val="60000"/>
            </a:schemeClr>
          </a:solidFill>
        </p:spPr>
        <p:txBody>
          <a:bodyPr>
            <a:normAutofit fontScale="90000"/>
          </a:bodyPr>
          <a:lstStyle/>
          <a:p>
            <a:r>
              <a:rPr lang="en-US" b="1" dirty="0">
                <a:solidFill>
                  <a:srgbClr val="92D050"/>
                </a:solidFill>
                <a:hlinkClick r:id="rId2"/>
              </a:rPr>
              <a:t>The traditional view of a teacher is-</a:t>
            </a:r>
            <a:r>
              <a:rPr lang="en-US" dirty="0">
                <a:solidFill>
                  <a:srgbClr val="92D050"/>
                </a:solidFill>
              </a:rPr>
              <a:t> </a:t>
            </a:r>
            <a:br>
              <a:rPr lang="en-US" dirty="0">
                <a:solidFill>
                  <a:srgbClr val="92D050"/>
                </a:solidFill>
              </a:rPr>
            </a:br>
            <a:r>
              <a:rPr lang="en-US" dirty="0">
                <a:solidFill>
                  <a:srgbClr val="92D050"/>
                </a:solidFill>
              </a:rPr>
              <a:t>“some one who dispenses knowledge” But every day according to the situation the teacher wears many hats... • Friend • Counselor • Judge • Mentor • Facilitator • Manager &amp; So on</a:t>
            </a:r>
            <a:br>
              <a:rPr lang="en-US" dirty="0">
                <a:solidFill>
                  <a:srgbClr val="92D050"/>
                </a:solidFill>
              </a:rPr>
            </a:br>
            <a:r>
              <a:rPr lang="en-US" b="1" dirty="0">
                <a:solidFill>
                  <a:srgbClr val="92D050"/>
                </a:solidFill>
                <a:hlinkClick r:id="rId3"/>
              </a:rPr>
              <a:t>A good teacher knows when to act as sage on the stage and</a:t>
            </a:r>
            <a:r>
              <a:rPr lang="en-US" dirty="0">
                <a:solidFill>
                  <a:srgbClr val="92D050"/>
                </a:solidFill>
              </a:rPr>
              <a:t>  when to act as a guide on the side.</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60000"/>
              <a:lumOff val="40000"/>
            </a:schemeClr>
          </a:solidFill>
        </p:spPr>
        <p:txBody>
          <a:bodyPr>
            <a:noAutofit/>
          </a:bodyPr>
          <a:lstStyle/>
          <a:p>
            <a:pPr algn="l"/>
            <a:r>
              <a:rPr lang="en-IN" sz="2800" dirty="0">
                <a:solidFill>
                  <a:srgbClr val="FFFF00"/>
                </a:solidFill>
              </a:rPr>
              <a:t>In ancient India, education formed an integral part of social structure </a:t>
            </a:r>
            <a:r>
              <a:rPr lang="en-IN" sz="2800" dirty="0" smtClean="0">
                <a:solidFill>
                  <a:srgbClr val="FFFF00"/>
                </a:solidFill>
              </a:rPr>
              <a:t>and </a:t>
            </a:r>
            <a:r>
              <a:rPr lang="en-IN" sz="2800" dirty="0">
                <a:solidFill>
                  <a:srgbClr val="FFFF00"/>
                </a:solidFill>
              </a:rPr>
              <a:t>schools operated as a part of the total social system. </a:t>
            </a:r>
            <a:r>
              <a:rPr lang="en-IN" sz="2800" dirty="0" smtClean="0">
                <a:solidFill>
                  <a:srgbClr val="FFFF00"/>
                </a:solidFill>
              </a:rPr>
              <a:t/>
            </a:r>
            <a:br>
              <a:rPr lang="en-IN" sz="2800" dirty="0" smtClean="0">
                <a:solidFill>
                  <a:srgbClr val="FFFF00"/>
                </a:solidFill>
              </a:rPr>
            </a:br>
            <a:r>
              <a:rPr lang="en-IN" sz="2800" dirty="0" smtClean="0">
                <a:solidFill>
                  <a:srgbClr val="FFFF00"/>
                </a:solidFill>
              </a:rPr>
              <a:t>The </a:t>
            </a:r>
            <a:r>
              <a:rPr lang="en-IN" sz="2800" dirty="0">
                <a:solidFill>
                  <a:srgbClr val="FFFF00"/>
                </a:solidFill>
              </a:rPr>
              <a:t>educational </a:t>
            </a:r>
            <a:r>
              <a:rPr lang="en-IN" sz="2800" dirty="0" smtClean="0">
                <a:solidFill>
                  <a:srgbClr val="FFFF00"/>
                </a:solidFill>
              </a:rPr>
              <a:t>processes </a:t>
            </a:r>
            <a:r>
              <a:rPr lang="en-IN" sz="2800" dirty="0">
                <a:solidFill>
                  <a:srgbClr val="FFFF00"/>
                </a:solidFill>
              </a:rPr>
              <a:t>reflected the dominant cultural patterns. The keenly felt need to </a:t>
            </a:r>
            <a:r>
              <a:rPr lang="en-IN" sz="2800" dirty="0" smtClean="0">
                <a:solidFill>
                  <a:srgbClr val="FFFF00"/>
                </a:solidFill>
              </a:rPr>
              <a:t>educate </a:t>
            </a:r>
            <a:r>
              <a:rPr lang="en-IN" sz="2800" dirty="0">
                <a:solidFill>
                  <a:srgbClr val="FFFF00"/>
                </a:solidFill>
              </a:rPr>
              <a:t>the younger generations to acquire the cultural heritage had given </a:t>
            </a:r>
            <a:r>
              <a:rPr lang="en-US" sz="2800" dirty="0">
                <a:solidFill>
                  <a:srgbClr val="FFFF00"/>
                </a:solidFill>
              </a:rPr>
              <a:t/>
            </a:r>
            <a:br>
              <a:rPr lang="en-US" sz="2800" dirty="0">
                <a:solidFill>
                  <a:srgbClr val="FFFF00"/>
                </a:solidFill>
              </a:rPr>
            </a:br>
            <a:r>
              <a:rPr lang="en-IN" sz="2800" dirty="0">
                <a:solidFill>
                  <a:srgbClr val="FFFF00"/>
                </a:solidFill>
              </a:rPr>
              <a:t>rise to social institutions like Ashram, </a:t>
            </a:r>
            <a:r>
              <a:rPr lang="en-IN" sz="2800" dirty="0" err="1">
                <a:solidFill>
                  <a:srgbClr val="FFFF00"/>
                </a:solidFill>
              </a:rPr>
              <a:t>Gurukula</a:t>
            </a:r>
            <a:r>
              <a:rPr lang="en-IN" sz="2800" dirty="0">
                <a:solidFill>
                  <a:srgbClr val="FFFF00"/>
                </a:solidFill>
              </a:rPr>
              <a:t>, </a:t>
            </a:r>
            <a:r>
              <a:rPr lang="en-IN" sz="2800" dirty="0" err="1">
                <a:solidFill>
                  <a:srgbClr val="FFFF00"/>
                </a:solidFill>
              </a:rPr>
              <a:t>Pathasala</a:t>
            </a:r>
            <a:r>
              <a:rPr lang="en-IN" sz="2800" dirty="0">
                <a:solidFill>
                  <a:srgbClr val="FFFF00"/>
                </a:solidFill>
              </a:rPr>
              <a:t>, </a:t>
            </a:r>
            <a:r>
              <a:rPr lang="en-IN" sz="2800" dirty="0" err="1">
                <a:solidFill>
                  <a:srgbClr val="FFFF00"/>
                </a:solidFill>
              </a:rPr>
              <a:t>Vihara</a:t>
            </a:r>
            <a:r>
              <a:rPr lang="en-IN" sz="2800" dirty="0">
                <a:solidFill>
                  <a:srgbClr val="FFFF00"/>
                </a:solidFill>
              </a:rPr>
              <a:t>. </a:t>
            </a:r>
            <a:r>
              <a:rPr lang="en-IN" sz="2800" dirty="0" err="1" smtClean="0">
                <a:solidFill>
                  <a:srgbClr val="FFFF00"/>
                </a:solidFill>
              </a:rPr>
              <a:t>Vidyapeeth</a:t>
            </a:r>
            <a:r>
              <a:rPr lang="en-IN" sz="2800" dirty="0">
                <a:solidFill>
                  <a:srgbClr val="FFFF00"/>
                </a:solidFill>
              </a:rPr>
              <a:t>, etc</a:t>
            </a:r>
            <a:r>
              <a:rPr lang="en-IN" sz="2800" dirty="0" smtClean="0">
                <a:solidFill>
                  <a:srgbClr val="FFFF00"/>
                </a:solidFill>
              </a:rPr>
              <a:t>.</a:t>
            </a:r>
            <a:br>
              <a:rPr lang="en-IN" sz="2800" dirty="0" smtClean="0">
                <a:solidFill>
                  <a:srgbClr val="FFFF00"/>
                </a:solidFill>
              </a:rPr>
            </a:br>
            <a:r>
              <a:rPr lang="en-IN" sz="2800" dirty="0" smtClean="0">
                <a:solidFill>
                  <a:srgbClr val="FFFF00"/>
                </a:solidFill>
              </a:rPr>
              <a:t> </a:t>
            </a:r>
            <a:r>
              <a:rPr lang="en-IN" sz="2800" dirty="0" smtClean="0">
                <a:solidFill>
                  <a:schemeClr val="accent2">
                    <a:lumMod val="75000"/>
                  </a:schemeClr>
                </a:solidFill>
              </a:rPr>
              <a:t>The </a:t>
            </a:r>
            <a:r>
              <a:rPr lang="en-IN" sz="2800" dirty="0">
                <a:solidFill>
                  <a:schemeClr val="accent2">
                    <a:lumMod val="75000"/>
                  </a:schemeClr>
                </a:solidFill>
              </a:rPr>
              <a:t>all-round cultural development of the person, and </a:t>
            </a:r>
            <a:r>
              <a:rPr lang="en-US" sz="2800" dirty="0">
                <a:solidFill>
                  <a:schemeClr val="accent2">
                    <a:lumMod val="75000"/>
                  </a:schemeClr>
                </a:solidFill>
              </a:rPr>
              <a:t/>
            </a:r>
            <a:br>
              <a:rPr lang="en-US" sz="2800" dirty="0">
                <a:solidFill>
                  <a:schemeClr val="accent2">
                    <a:lumMod val="75000"/>
                  </a:schemeClr>
                </a:solidFill>
              </a:rPr>
            </a:br>
            <a:r>
              <a:rPr lang="en-IN" sz="2800" dirty="0">
                <a:solidFill>
                  <a:schemeClr val="accent2">
                    <a:lumMod val="75000"/>
                  </a:schemeClr>
                </a:solidFill>
              </a:rPr>
              <a:t>formation of integrated moral character were the aims and objectives of </a:t>
            </a:r>
            <a:r>
              <a:rPr lang="en-IN" sz="2800" dirty="0" smtClean="0">
                <a:solidFill>
                  <a:schemeClr val="accent2">
                    <a:lumMod val="75000"/>
                  </a:schemeClr>
                </a:solidFill>
              </a:rPr>
              <a:t>educational </a:t>
            </a:r>
            <a:r>
              <a:rPr lang="en-IN" sz="2800" dirty="0">
                <a:solidFill>
                  <a:schemeClr val="accent2">
                    <a:lumMod val="75000"/>
                  </a:schemeClr>
                </a:solidFill>
              </a:rPr>
              <a:t>processes.</a:t>
            </a:r>
            <a:endParaRPr lang="en-US" sz="2800" dirty="0">
              <a:solidFill>
                <a:schemeClr val="accent2">
                  <a:lumMod val="75000"/>
                </a:schemeClr>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tx2">
              <a:lumMod val="20000"/>
              <a:lumOff val="80000"/>
            </a:schemeClr>
          </a:solidFill>
        </p:spPr>
        <p:txBody>
          <a:bodyPr>
            <a:normAutofit/>
          </a:bodyPr>
          <a:lstStyle/>
          <a:p>
            <a:pPr algn="l"/>
            <a:r>
              <a:rPr lang="en-IN" sz="2000" dirty="0" smtClean="0"/>
              <a:t/>
            </a:r>
            <a:br>
              <a:rPr lang="en-IN" sz="2000" dirty="0" smtClean="0"/>
            </a:br>
            <a:r>
              <a:rPr lang="en-IN" sz="3100" dirty="0" smtClean="0">
                <a:solidFill>
                  <a:schemeClr val="tx2">
                    <a:lumMod val="75000"/>
                  </a:schemeClr>
                </a:solidFill>
                <a:latin typeface="Arial Rounded MT Bold" pitchFamily="34" charset="0"/>
              </a:rPr>
              <a:t>The </a:t>
            </a:r>
            <a:r>
              <a:rPr lang="en-IN" sz="3100" dirty="0" err="1">
                <a:solidFill>
                  <a:schemeClr val="tx2">
                    <a:lumMod val="75000"/>
                  </a:schemeClr>
                </a:solidFill>
                <a:latin typeface="Arial Rounded MT Bold" pitchFamily="34" charset="0"/>
              </a:rPr>
              <a:t>Gurukulas</a:t>
            </a:r>
            <a:r>
              <a:rPr lang="en-IN" sz="3100" dirty="0">
                <a:solidFill>
                  <a:schemeClr val="tx2">
                    <a:lumMod val="75000"/>
                  </a:schemeClr>
                </a:solidFill>
                <a:latin typeface="Arial Rounded MT Bold" pitchFamily="34" charset="0"/>
              </a:rPr>
              <a:t> </a:t>
            </a:r>
            <a:r>
              <a:rPr lang="en-US" sz="3100" dirty="0">
                <a:solidFill>
                  <a:schemeClr val="tx2">
                    <a:lumMod val="75000"/>
                  </a:schemeClr>
                </a:solidFill>
              </a:rPr>
              <a:t/>
            </a:r>
            <a:br>
              <a:rPr lang="en-US" sz="3100" dirty="0">
                <a:solidFill>
                  <a:schemeClr val="tx2">
                    <a:lumMod val="75000"/>
                  </a:schemeClr>
                </a:solidFill>
              </a:rPr>
            </a:br>
            <a:r>
              <a:rPr lang="en-IN" sz="3100" dirty="0">
                <a:solidFill>
                  <a:schemeClr val="tx2">
                    <a:lumMod val="75000"/>
                  </a:schemeClr>
                </a:solidFill>
              </a:rPr>
              <a:t>The </a:t>
            </a:r>
            <a:r>
              <a:rPr lang="en-IN" sz="3100" dirty="0" err="1" smtClean="0">
                <a:solidFill>
                  <a:schemeClr val="tx2">
                    <a:lumMod val="75000"/>
                  </a:schemeClr>
                </a:solidFill>
              </a:rPr>
              <a:t>gurukulas</a:t>
            </a:r>
            <a:r>
              <a:rPr lang="en-IN" sz="3100" dirty="0" smtClean="0">
                <a:solidFill>
                  <a:schemeClr val="tx2">
                    <a:lumMod val="75000"/>
                  </a:schemeClr>
                </a:solidFill>
              </a:rPr>
              <a:t> </a:t>
            </a:r>
            <a:r>
              <a:rPr lang="en-IN" sz="3100" dirty="0">
                <a:solidFill>
                  <a:schemeClr val="tx2">
                    <a:lumMod val="75000"/>
                  </a:schemeClr>
                </a:solidFill>
              </a:rPr>
              <a:t>were single-teacher schools, conducted </a:t>
            </a:r>
            <a:r>
              <a:rPr lang="en-IN" sz="3100" dirty="0" smtClean="0">
                <a:solidFill>
                  <a:schemeClr val="tx2">
                    <a:lumMod val="75000"/>
                  </a:schemeClr>
                </a:solidFill>
              </a:rPr>
              <a:t>by </a:t>
            </a:r>
            <a:r>
              <a:rPr lang="en-IN" sz="3100" dirty="0" err="1" smtClean="0">
                <a:solidFill>
                  <a:schemeClr val="tx2">
                    <a:lumMod val="75000"/>
                  </a:schemeClr>
                </a:solidFill>
              </a:rPr>
              <a:t>brahmins</a:t>
            </a:r>
            <a:r>
              <a:rPr lang="en-IN" sz="3100" dirty="0" smtClean="0">
                <a:solidFill>
                  <a:schemeClr val="tx2">
                    <a:lumMod val="75000"/>
                  </a:schemeClr>
                </a:solidFill>
              </a:rPr>
              <a:t> </a:t>
            </a:r>
            <a:r>
              <a:rPr lang="en-IN" sz="3100" dirty="0">
                <a:solidFill>
                  <a:schemeClr val="tx2">
                    <a:lumMod val="75000"/>
                  </a:schemeClr>
                </a:solidFill>
              </a:rPr>
              <a:t>or </a:t>
            </a:r>
            <a:r>
              <a:rPr lang="en-IN" sz="3100" dirty="0" err="1" smtClean="0">
                <a:solidFill>
                  <a:schemeClr val="tx2">
                    <a:lumMod val="75000"/>
                  </a:schemeClr>
                </a:solidFill>
              </a:rPr>
              <a:t>pandirs</a:t>
            </a:r>
            <a:r>
              <a:rPr lang="en-IN" sz="3100" dirty="0" smtClean="0">
                <a:solidFill>
                  <a:schemeClr val="tx2">
                    <a:lumMod val="75000"/>
                  </a:schemeClr>
                </a:solidFill>
              </a:rPr>
              <a:t> </a:t>
            </a:r>
            <a:r>
              <a:rPr lang="en-IN" sz="3100" dirty="0">
                <a:solidFill>
                  <a:schemeClr val="tx2">
                    <a:lumMod val="75000"/>
                  </a:schemeClr>
                </a:solidFill>
              </a:rPr>
              <a:t>who had taken up teaching as a profession. </a:t>
            </a:r>
            <a:r>
              <a:rPr lang="en-IN" sz="3100" dirty="0" smtClean="0">
                <a:solidFill>
                  <a:schemeClr val="tx2">
                    <a:lumMod val="75000"/>
                  </a:schemeClr>
                </a:solidFill>
              </a:rPr>
              <a:t/>
            </a:r>
            <a:br>
              <a:rPr lang="en-IN" sz="3100" dirty="0" smtClean="0">
                <a:solidFill>
                  <a:schemeClr val="tx2">
                    <a:lumMod val="75000"/>
                  </a:schemeClr>
                </a:solidFill>
              </a:rPr>
            </a:br>
            <a:r>
              <a:rPr lang="en-IN" sz="3100" dirty="0" smtClean="0">
                <a:solidFill>
                  <a:schemeClr val="tx2">
                    <a:lumMod val="75000"/>
                  </a:schemeClr>
                </a:solidFill>
              </a:rPr>
              <a:t>Many </a:t>
            </a:r>
            <a:r>
              <a:rPr lang="en-IN" sz="3100" dirty="0">
                <a:solidFill>
                  <a:schemeClr val="tx2">
                    <a:lumMod val="75000"/>
                  </a:schemeClr>
                </a:solidFill>
              </a:rPr>
              <a:t>of the </a:t>
            </a:r>
            <a:r>
              <a:rPr lang="en-IN" sz="3100" dirty="0" err="1">
                <a:solidFill>
                  <a:schemeClr val="tx2">
                    <a:lumMod val="75000"/>
                  </a:schemeClr>
                </a:solidFill>
              </a:rPr>
              <a:t>gurukulas</a:t>
            </a:r>
            <a:r>
              <a:rPr lang="en-IN" sz="3100" dirty="0">
                <a:solidFill>
                  <a:schemeClr val="tx2">
                    <a:lumMod val="75000"/>
                  </a:schemeClr>
                </a:solidFill>
              </a:rPr>
              <a:t> </a:t>
            </a:r>
            <a:r>
              <a:rPr lang="en-IN" sz="3100" dirty="0" smtClean="0">
                <a:solidFill>
                  <a:schemeClr val="tx2">
                    <a:lumMod val="75000"/>
                  </a:schemeClr>
                </a:solidFill>
              </a:rPr>
              <a:t>were </a:t>
            </a:r>
            <a:r>
              <a:rPr lang="en-IN" sz="3100" dirty="0">
                <a:solidFill>
                  <a:schemeClr val="tx2">
                    <a:lumMod val="75000"/>
                  </a:schemeClr>
                </a:solidFill>
              </a:rPr>
              <a:t>residential schools. </a:t>
            </a:r>
            <a:r>
              <a:rPr lang="en-IN" sz="3100" dirty="0" smtClean="0">
                <a:solidFill>
                  <a:schemeClr val="tx2">
                    <a:lumMod val="75000"/>
                  </a:schemeClr>
                </a:solidFill>
              </a:rPr>
              <a:t>Often </a:t>
            </a:r>
            <a:r>
              <a:rPr lang="en-IN" sz="3100" dirty="0">
                <a:solidFill>
                  <a:schemeClr val="tx2">
                    <a:lumMod val="75000"/>
                  </a:schemeClr>
                </a:solidFill>
              </a:rPr>
              <a:t>they were situated in natural and pastoral </a:t>
            </a:r>
            <a:r>
              <a:rPr lang="en-IN" sz="3100" dirty="0" smtClean="0">
                <a:solidFill>
                  <a:schemeClr val="tx2">
                    <a:lumMod val="75000"/>
                  </a:schemeClr>
                </a:solidFill>
              </a:rPr>
              <a:t>surroundings </a:t>
            </a:r>
            <a:r>
              <a:rPr lang="en-IN" sz="3100" dirty="0">
                <a:solidFill>
                  <a:schemeClr val="tx2">
                    <a:lumMod val="75000"/>
                  </a:schemeClr>
                </a:solidFill>
              </a:rPr>
              <a:t>away from the din and bustle of towns and cities</a:t>
            </a:r>
            <a:r>
              <a:rPr lang="en-IN" sz="3100" dirty="0" smtClean="0">
                <a:solidFill>
                  <a:schemeClr val="tx2">
                    <a:lumMod val="75000"/>
                  </a:schemeClr>
                </a:solidFill>
              </a:rPr>
              <a:t>.</a:t>
            </a:r>
            <a:br>
              <a:rPr lang="en-IN" sz="3100" dirty="0" smtClean="0">
                <a:solidFill>
                  <a:schemeClr val="tx2">
                    <a:lumMod val="75000"/>
                  </a:schemeClr>
                </a:solidFill>
              </a:rPr>
            </a:br>
            <a:r>
              <a:rPr lang="en-IN" sz="3100" dirty="0" smtClean="0">
                <a:solidFill>
                  <a:schemeClr val="tx2">
                    <a:lumMod val="75000"/>
                  </a:schemeClr>
                </a:solidFill>
              </a:rPr>
              <a:t> </a:t>
            </a:r>
            <a:r>
              <a:rPr lang="en-IN" sz="3100" dirty="0">
                <a:solidFill>
                  <a:schemeClr val="tx2">
                    <a:lumMod val="75000"/>
                  </a:schemeClr>
                </a:solidFill>
              </a:rPr>
              <a:t>After </a:t>
            </a:r>
            <a:r>
              <a:rPr lang="en-IN" sz="3100" dirty="0" err="1" smtClean="0">
                <a:solidFill>
                  <a:schemeClr val="tx2">
                    <a:lumMod val="75000"/>
                  </a:schemeClr>
                </a:solidFill>
              </a:rPr>
              <a:t>upanayanam</a:t>
            </a:r>
            <a:r>
              <a:rPr lang="en-IN" sz="3100" dirty="0" smtClean="0">
                <a:solidFill>
                  <a:schemeClr val="tx2">
                    <a:lumMod val="75000"/>
                  </a:schemeClr>
                </a:solidFill>
              </a:rPr>
              <a:t> </a:t>
            </a:r>
            <a:r>
              <a:rPr lang="en-IN" sz="3100" dirty="0">
                <a:solidFill>
                  <a:schemeClr val="tx2">
                    <a:lumMod val="75000"/>
                  </a:schemeClr>
                </a:solidFill>
              </a:rPr>
              <a:t>(initiation ceremony), which generally took place at the age </a:t>
            </a:r>
            <a:r>
              <a:rPr lang="en-IN" sz="3100" dirty="0" smtClean="0">
                <a:solidFill>
                  <a:schemeClr val="tx2">
                    <a:lumMod val="75000"/>
                  </a:schemeClr>
                </a:solidFill>
              </a:rPr>
              <a:t>between </a:t>
            </a:r>
            <a:r>
              <a:rPr lang="en-IN" sz="3100" dirty="0">
                <a:solidFill>
                  <a:schemeClr val="tx2">
                    <a:lumMod val="75000"/>
                  </a:schemeClr>
                </a:solidFill>
              </a:rPr>
              <a:t>8 to 12, boys were sent to </a:t>
            </a:r>
            <a:r>
              <a:rPr lang="en-IN" sz="3100" dirty="0" err="1">
                <a:solidFill>
                  <a:schemeClr val="tx2">
                    <a:lumMod val="75000"/>
                  </a:schemeClr>
                </a:solidFill>
              </a:rPr>
              <a:t>gurukulas</a:t>
            </a:r>
            <a:r>
              <a:rPr lang="en-IN" sz="3100" dirty="0">
                <a:solidFill>
                  <a:schemeClr val="tx2">
                    <a:lumMod val="75000"/>
                  </a:schemeClr>
                </a:solidFill>
              </a:rPr>
              <a:t> for their studies. </a:t>
            </a:r>
            <a:r>
              <a:rPr lang="en-US" sz="3100" dirty="0">
                <a:solidFill>
                  <a:schemeClr val="tx2">
                    <a:lumMod val="75000"/>
                  </a:schemeClr>
                </a:solidFill>
              </a:rPr>
              <a:t/>
            </a:r>
            <a:br>
              <a:rPr lang="en-US" sz="3100" dirty="0">
                <a:solidFill>
                  <a:schemeClr val="tx2">
                    <a:lumMod val="75000"/>
                  </a:schemeClr>
                </a:solidFill>
              </a:rPr>
            </a:br>
            <a:endParaRPr lang="en-US" sz="6000" dirty="0">
              <a:solidFill>
                <a:schemeClr val="tx2">
                  <a:lumMod val="75000"/>
                </a:schemeClr>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4">
              <a:lumMod val="60000"/>
              <a:lumOff val="40000"/>
            </a:schemeClr>
          </a:solidFill>
        </p:spPr>
        <p:txBody>
          <a:bodyPr>
            <a:normAutofit/>
          </a:bodyPr>
          <a:lstStyle/>
          <a:p>
            <a:pPr algn="l"/>
            <a:r>
              <a:rPr lang="en-IN" sz="2700" dirty="0" smtClean="0">
                <a:solidFill>
                  <a:srgbClr val="FFFF00"/>
                </a:solidFill>
                <a:latin typeface="Arial Rounded MT Bold" pitchFamily="34" charset="0"/>
              </a:rPr>
              <a:t/>
            </a:r>
            <a:br>
              <a:rPr lang="en-IN" sz="2700" dirty="0" smtClean="0">
                <a:solidFill>
                  <a:srgbClr val="FFFF00"/>
                </a:solidFill>
                <a:latin typeface="Arial Rounded MT Bold" pitchFamily="34" charset="0"/>
              </a:rPr>
            </a:br>
            <a:r>
              <a:rPr lang="en-IN" sz="2700" dirty="0" smtClean="0">
                <a:solidFill>
                  <a:srgbClr val="FFFF00"/>
                </a:solidFill>
                <a:latin typeface="Arial Rounded MT Bold" pitchFamily="34" charset="0"/>
              </a:rPr>
              <a:t>They </a:t>
            </a:r>
            <a:r>
              <a:rPr lang="en-IN" sz="2700" dirty="0">
                <a:solidFill>
                  <a:srgbClr val="FFFF00"/>
                </a:solidFill>
                <a:latin typeface="Arial Rounded MT Bold" pitchFamily="34" charset="0"/>
              </a:rPr>
              <a:t>stayed </a:t>
            </a:r>
            <a:r>
              <a:rPr lang="en-IN" sz="2700" dirty="0" smtClean="0">
                <a:solidFill>
                  <a:srgbClr val="FFFF00"/>
                </a:solidFill>
                <a:latin typeface="Arial Rounded MT Bold" pitchFamily="34" charset="0"/>
              </a:rPr>
              <a:t>with </a:t>
            </a:r>
            <a:r>
              <a:rPr lang="en-IN" sz="2700" dirty="0">
                <a:solidFill>
                  <a:srgbClr val="FFFF00"/>
                </a:solidFill>
                <a:latin typeface="Arial Rounded MT Bold" pitchFamily="34" charset="0"/>
              </a:rPr>
              <a:t>the guru at his hermitage. The guru treated his students as his own </a:t>
            </a:r>
            <a:r>
              <a:rPr lang="en-IN" sz="2700" dirty="0" smtClean="0">
                <a:solidFill>
                  <a:srgbClr val="FFFF00"/>
                </a:solidFill>
                <a:latin typeface="Arial Rounded MT Bold" pitchFamily="34" charset="0"/>
              </a:rPr>
              <a:t>sons</a:t>
            </a:r>
            <a:r>
              <a:rPr lang="en-IN" sz="2700" dirty="0">
                <a:solidFill>
                  <a:srgbClr val="FFFF00"/>
                </a:solidFill>
                <a:latin typeface="Arial Rounded MT Bold" pitchFamily="34" charset="0"/>
              </a:rPr>
              <a:t>. </a:t>
            </a:r>
            <a:r>
              <a:rPr lang="en-IN" sz="2700" dirty="0" smtClean="0">
                <a:solidFill>
                  <a:srgbClr val="FFFF00"/>
                </a:solidFill>
                <a:latin typeface="Arial Rounded MT Bold" pitchFamily="34" charset="0"/>
              </a:rPr>
              <a:t/>
            </a:r>
            <a:br>
              <a:rPr lang="en-IN" sz="2700" dirty="0" smtClean="0">
                <a:solidFill>
                  <a:srgbClr val="FFFF00"/>
                </a:solidFill>
                <a:latin typeface="Arial Rounded MT Bold" pitchFamily="34" charset="0"/>
              </a:rPr>
            </a:br>
            <a:r>
              <a:rPr lang="en-IN" sz="2700" dirty="0" smtClean="0">
                <a:solidFill>
                  <a:schemeClr val="accent2">
                    <a:lumMod val="75000"/>
                  </a:schemeClr>
                </a:solidFill>
                <a:latin typeface="Arial Rounded MT Bold" pitchFamily="34" charset="0"/>
              </a:rPr>
              <a:t>The </a:t>
            </a:r>
            <a:r>
              <a:rPr lang="en-IN" sz="2700" dirty="0">
                <a:solidFill>
                  <a:schemeClr val="accent2">
                    <a:lumMod val="75000"/>
                  </a:schemeClr>
                </a:solidFill>
                <a:latin typeface="Arial Rounded MT Bold" pitchFamily="34" charset="0"/>
              </a:rPr>
              <a:t>whole institution functioned as a joint family as the name </a:t>
            </a:r>
            <a:r>
              <a:rPr lang="en-US" sz="2700" dirty="0">
                <a:solidFill>
                  <a:schemeClr val="accent2">
                    <a:lumMod val="75000"/>
                  </a:schemeClr>
                </a:solidFill>
                <a:latin typeface="Arial Rounded MT Bold" pitchFamily="34" charset="0"/>
              </a:rPr>
              <a:t/>
            </a:r>
            <a:br>
              <a:rPr lang="en-US" sz="2700" dirty="0">
                <a:solidFill>
                  <a:schemeClr val="accent2">
                    <a:lumMod val="75000"/>
                  </a:schemeClr>
                </a:solidFill>
                <a:latin typeface="Arial Rounded MT Bold" pitchFamily="34" charset="0"/>
              </a:rPr>
            </a:br>
            <a:r>
              <a:rPr lang="en-IN" sz="2700" dirty="0">
                <a:solidFill>
                  <a:schemeClr val="accent2">
                    <a:lumMod val="75000"/>
                  </a:schemeClr>
                </a:solidFill>
                <a:latin typeface="Arial Rounded MT Bold" pitchFamily="34" charset="0"/>
              </a:rPr>
              <a:t>indicated, viz. guru is the teacher and </a:t>
            </a:r>
            <a:r>
              <a:rPr lang="en-IN" sz="2700" dirty="0" err="1">
                <a:solidFill>
                  <a:schemeClr val="accent2">
                    <a:lumMod val="75000"/>
                  </a:schemeClr>
                </a:solidFill>
                <a:latin typeface="Arial Rounded MT Bold" pitchFamily="34" charset="0"/>
              </a:rPr>
              <a:t>kula</a:t>
            </a:r>
            <a:r>
              <a:rPr lang="en-IN" sz="2700" dirty="0">
                <a:solidFill>
                  <a:schemeClr val="accent2">
                    <a:lumMod val="75000"/>
                  </a:schemeClr>
                </a:solidFill>
                <a:latin typeface="Arial Rounded MT Bold" pitchFamily="34" charset="0"/>
              </a:rPr>
              <a:t> means extended family. The </a:t>
            </a:r>
            <a:r>
              <a:rPr lang="en-IN" sz="2700" dirty="0" smtClean="0">
                <a:solidFill>
                  <a:schemeClr val="accent2">
                    <a:lumMod val="75000"/>
                  </a:schemeClr>
                </a:solidFill>
                <a:latin typeface="Arial Rounded MT Bold" pitchFamily="34" charset="0"/>
              </a:rPr>
              <a:t>students </a:t>
            </a:r>
            <a:r>
              <a:rPr lang="en-IN" sz="2700" dirty="0">
                <a:solidFill>
                  <a:schemeClr val="accent2">
                    <a:lumMod val="75000"/>
                  </a:schemeClr>
                </a:solidFill>
                <a:latin typeface="Arial Rounded MT Bold" pitchFamily="34" charset="0"/>
              </a:rPr>
              <a:t>stayed together as brothers and respected the teacher as a father and </a:t>
            </a:r>
            <a:r>
              <a:rPr lang="en-US" sz="2700" dirty="0">
                <a:solidFill>
                  <a:schemeClr val="accent2">
                    <a:lumMod val="75000"/>
                  </a:schemeClr>
                </a:solidFill>
                <a:latin typeface="Arial Rounded MT Bold" pitchFamily="34" charset="0"/>
              </a:rPr>
              <a:t/>
            </a:r>
            <a:br>
              <a:rPr lang="en-US" sz="2700" dirty="0">
                <a:solidFill>
                  <a:schemeClr val="accent2">
                    <a:lumMod val="75000"/>
                  </a:schemeClr>
                </a:solidFill>
                <a:latin typeface="Arial Rounded MT Bold" pitchFamily="34" charset="0"/>
              </a:rPr>
            </a:br>
            <a:r>
              <a:rPr lang="en-IN" sz="2700" dirty="0">
                <a:solidFill>
                  <a:schemeClr val="accent2">
                    <a:lumMod val="75000"/>
                  </a:schemeClr>
                </a:solidFill>
                <a:latin typeface="Arial Rounded MT Bold" pitchFamily="34" charset="0"/>
              </a:rPr>
              <a:t>served him to the best of their abilities. </a:t>
            </a:r>
            <a:r>
              <a:rPr lang="en-IN" sz="2700" dirty="0" smtClean="0">
                <a:solidFill>
                  <a:schemeClr val="accent2">
                    <a:lumMod val="75000"/>
                  </a:schemeClr>
                </a:solidFill>
                <a:latin typeface="Arial Rounded MT Bold" pitchFamily="34" charset="0"/>
              </a:rPr>
              <a:t/>
            </a:r>
            <a:br>
              <a:rPr lang="en-IN" sz="2700" dirty="0" smtClean="0">
                <a:solidFill>
                  <a:schemeClr val="accent2">
                    <a:lumMod val="75000"/>
                  </a:schemeClr>
                </a:solidFill>
                <a:latin typeface="Arial Rounded MT Bold" pitchFamily="34" charset="0"/>
              </a:rPr>
            </a:br>
            <a:r>
              <a:rPr lang="en-IN" sz="2700" dirty="0" smtClean="0">
                <a:solidFill>
                  <a:srgbClr val="FFFF00"/>
                </a:solidFill>
                <a:latin typeface="Arial Rounded MT Bold" pitchFamily="34" charset="0"/>
              </a:rPr>
              <a:t>For </a:t>
            </a:r>
            <a:r>
              <a:rPr lang="en-IN" sz="2700" dirty="0">
                <a:solidFill>
                  <a:srgbClr val="FFFF00"/>
                </a:solidFill>
                <a:latin typeface="Arial Rounded MT Bold" pitchFamily="34" charset="0"/>
              </a:rPr>
              <a:t>all practical purposes ancient </a:t>
            </a:r>
            <a:r>
              <a:rPr lang="en-US" sz="2700" dirty="0">
                <a:solidFill>
                  <a:srgbClr val="FFFF00"/>
                </a:solidFill>
                <a:latin typeface="Arial Rounded MT Bold" pitchFamily="34" charset="0"/>
              </a:rPr>
              <a:t/>
            </a:r>
            <a:br>
              <a:rPr lang="en-US" sz="2700" dirty="0">
                <a:solidFill>
                  <a:srgbClr val="FFFF00"/>
                </a:solidFill>
                <a:latin typeface="Arial Rounded MT Bold" pitchFamily="34" charset="0"/>
              </a:rPr>
            </a:br>
            <a:r>
              <a:rPr lang="en-IN" sz="2700" dirty="0">
                <a:solidFill>
                  <a:srgbClr val="FFFF00"/>
                </a:solidFill>
                <a:latin typeface="Arial Rounded MT Bold" pitchFamily="34" charset="0"/>
              </a:rPr>
              <a:t>Indian schools functioned as community schools. Much of the teaching was </a:t>
            </a:r>
            <a:r>
              <a:rPr lang="en-US" sz="2700" dirty="0">
                <a:solidFill>
                  <a:srgbClr val="FFFF00"/>
                </a:solidFill>
                <a:latin typeface="Arial Rounded MT Bold" pitchFamily="34" charset="0"/>
              </a:rPr>
              <a:t/>
            </a:r>
            <a:br>
              <a:rPr lang="en-US" sz="2700" dirty="0">
                <a:solidFill>
                  <a:srgbClr val="FFFF00"/>
                </a:solidFill>
                <a:latin typeface="Arial Rounded MT Bold" pitchFamily="34" charset="0"/>
              </a:rPr>
            </a:br>
            <a:r>
              <a:rPr lang="en-IN" sz="2700" dirty="0">
                <a:solidFill>
                  <a:srgbClr val="FFFF00"/>
                </a:solidFill>
                <a:latin typeface="Arial Rounded MT Bold" pitchFamily="34" charset="0"/>
              </a:rPr>
              <a:t>done by word of mouth. The oral tradition remained strong in the ancient </a:t>
            </a:r>
            <a:r>
              <a:rPr lang="en-IN" sz="2700" dirty="0" smtClean="0">
                <a:solidFill>
                  <a:srgbClr val="FFFF00"/>
                </a:solidFill>
                <a:latin typeface="Arial Rounded MT Bold" pitchFamily="34" charset="0"/>
              </a:rPr>
              <a:t>system </a:t>
            </a:r>
            <a:r>
              <a:rPr lang="en-IN" sz="2700" dirty="0">
                <a:solidFill>
                  <a:srgbClr val="FFFF00"/>
                </a:solidFill>
                <a:latin typeface="Arial Rounded MT Bold" pitchFamily="34" charset="0"/>
              </a:rPr>
              <a:t>of Indian education</a:t>
            </a:r>
            <a:r>
              <a:rPr lang="en-IN" sz="2000" dirty="0"/>
              <a:t>. </a:t>
            </a:r>
            <a:endParaRPr lang="en-US"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922424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6">
              <a:lumMod val="40000"/>
              <a:lumOff val="60000"/>
            </a:schemeClr>
          </a:solidFill>
        </p:spPr>
        <p:txBody>
          <a:bodyPr>
            <a:normAutofit/>
          </a:bodyPr>
          <a:lstStyle/>
          <a:p>
            <a:pPr algn="l"/>
            <a:r>
              <a:rPr lang="en-IN" sz="2000" dirty="0" smtClean="0">
                <a:solidFill>
                  <a:schemeClr val="tx2"/>
                </a:solidFill>
              </a:rPr>
              <a:t> </a:t>
            </a:r>
            <a:r>
              <a:rPr lang="en-IN" sz="2800" dirty="0" smtClean="0">
                <a:solidFill>
                  <a:schemeClr val="tx2"/>
                </a:solidFill>
              </a:rPr>
              <a:t>The guru </a:t>
            </a:r>
            <a:r>
              <a:rPr lang="en-IN" sz="2800" dirty="0">
                <a:solidFill>
                  <a:schemeClr val="tx2"/>
                </a:solidFill>
              </a:rPr>
              <a:t>was not only respected but also sought for and consulted by </a:t>
            </a:r>
            <a:r>
              <a:rPr lang="en-IN" sz="2800" dirty="0" smtClean="0">
                <a:solidFill>
                  <a:schemeClr val="tx2"/>
                </a:solidFill>
              </a:rPr>
              <a:t>community </a:t>
            </a:r>
            <a:r>
              <a:rPr lang="en-IN" sz="2800" dirty="0">
                <a:solidFill>
                  <a:schemeClr val="tx2"/>
                </a:solidFill>
              </a:rPr>
              <a:t>leaders as also the kings and princes in important state matters </a:t>
            </a:r>
            <a:r>
              <a:rPr lang="en-IN" sz="2800" dirty="0" smtClean="0">
                <a:solidFill>
                  <a:schemeClr val="tx2"/>
                </a:solidFill>
              </a:rPr>
              <a:t>and </a:t>
            </a:r>
            <a:r>
              <a:rPr lang="en-IN" sz="2800" dirty="0">
                <a:solidFill>
                  <a:schemeClr val="tx2"/>
                </a:solidFill>
              </a:rPr>
              <a:t>community problems. </a:t>
            </a:r>
            <a:r>
              <a:rPr lang="en-IN" sz="2800" dirty="0" smtClean="0">
                <a:solidFill>
                  <a:schemeClr val="tx2"/>
                </a:solidFill>
              </a:rPr>
              <a:t/>
            </a:r>
            <a:br>
              <a:rPr lang="en-IN" sz="2800" dirty="0" smtClean="0">
                <a:solidFill>
                  <a:schemeClr val="tx2"/>
                </a:solidFill>
              </a:rPr>
            </a:br>
            <a:r>
              <a:rPr lang="en-IN" sz="2800" dirty="0">
                <a:solidFill>
                  <a:schemeClr val="tx2"/>
                </a:solidFill>
              </a:rPr>
              <a:t/>
            </a:r>
            <a:br>
              <a:rPr lang="en-IN" sz="2800" dirty="0">
                <a:solidFill>
                  <a:schemeClr val="tx2"/>
                </a:solidFill>
              </a:rPr>
            </a:br>
            <a:r>
              <a:rPr lang="en-IN" sz="2800" dirty="0" smtClean="0">
                <a:solidFill>
                  <a:schemeClr val="tx2"/>
                </a:solidFill>
              </a:rPr>
              <a:t>Guru </a:t>
            </a:r>
            <a:r>
              <a:rPr lang="en-IN" sz="2800" dirty="0">
                <a:solidFill>
                  <a:schemeClr val="tx2"/>
                </a:solidFill>
              </a:rPr>
              <a:t>acted like a friend, philosopher and guide </a:t>
            </a:r>
            <a:r>
              <a:rPr lang="en-US" sz="2800" dirty="0">
                <a:solidFill>
                  <a:schemeClr val="tx2"/>
                </a:solidFill>
              </a:rPr>
              <a:t/>
            </a:r>
            <a:br>
              <a:rPr lang="en-US" sz="2800" dirty="0">
                <a:solidFill>
                  <a:schemeClr val="tx2"/>
                </a:solidFill>
              </a:rPr>
            </a:br>
            <a:r>
              <a:rPr lang="en-IN" sz="2800" dirty="0">
                <a:solidFill>
                  <a:schemeClr val="tx2"/>
                </a:solidFill>
              </a:rPr>
              <a:t>to the community. </a:t>
            </a:r>
            <a:r>
              <a:rPr lang="en-IN" sz="2800" dirty="0" smtClean="0">
                <a:solidFill>
                  <a:schemeClr val="tx2"/>
                </a:solidFill>
              </a:rPr>
              <a:t/>
            </a:r>
            <a:br>
              <a:rPr lang="en-IN" sz="2800" dirty="0" smtClean="0">
                <a:solidFill>
                  <a:schemeClr val="tx2"/>
                </a:solidFill>
              </a:rPr>
            </a:br>
            <a:r>
              <a:rPr lang="en-IN" sz="2800" dirty="0">
                <a:solidFill>
                  <a:schemeClr val="tx2"/>
                </a:solidFill>
              </a:rPr>
              <a:t/>
            </a:r>
            <a:br>
              <a:rPr lang="en-IN" sz="2800" dirty="0">
                <a:solidFill>
                  <a:schemeClr val="tx2"/>
                </a:solidFill>
              </a:rPr>
            </a:br>
            <a:r>
              <a:rPr lang="en-IN" sz="2800" dirty="0" smtClean="0">
                <a:solidFill>
                  <a:schemeClr val="tx2"/>
                </a:solidFill>
              </a:rPr>
              <a:t>For </a:t>
            </a:r>
            <a:r>
              <a:rPr lang="en-IN" sz="2800" dirty="0">
                <a:solidFill>
                  <a:schemeClr val="tx2"/>
                </a:solidFill>
              </a:rPr>
              <a:t>the illiterate masses who craved for enlightenment </a:t>
            </a:r>
            <a:r>
              <a:rPr lang="en-US" sz="2800" dirty="0">
                <a:solidFill>
                  <a:schemeClr val="tx2"/>
                </a:solidFill>
              </a:rPr>
              <a:t/>
            </a:r>
            <a:br>
              <a:rPr lang="en-US" sz="2800" dirty="0">
                <a:solidFill>
                  <a:schemeClr val="tx2"/>
                </a:solidFill>
              </a:rPr>
            </a:br>
            <a:r>
              <a:rPr lang="en-IN" sz="2800" dirty="0">
                <a:solidFill>
                  <a:schemeClr val="tx2"/>
                </a:solidFill>
              </a:rPr>
              <a:t>he organized discourses where large number of rural people came to listen </a:t>
            </a:r>
            <a:r>
              <a:rPr lang="en-IN" sz="2800" dirty="0" smtClean="0">
                <a:solidFill>
                  <a:schemeClr val="tx2"/>
                </a:solidFill>
              </a:rPr>
              <a:t>and </a:t>
            </a:r>
            <a:r>
              <a:rPr lang="en-IN" sz="2800" dirty="0">
                <a:solidFill>
                  <a:schemeClr val="tx2"/>
                </a:solidFill>
              </a:rPr>
              <a:t>to learn. </a:t>
            </a:r>
            <a:r>
              <a:rPr lang="en-US" sz="5400" dirty="0">
                <a:solidFill>
                  <a:schemeClr val="tx2"/>
                </a:solidFill>
              </a:rPr>
              <a:t/>
            </a:r>
            <a:br>
              <a:rPr lang="en-US" sz="5400" dirty="0">
                <a:solidFill>
                  <a:schemeClr val="tx2"/>
                </a:solidFill>
              </a:rPr>
            </a:br>
            <a:endParaRPr lang="en-US" sz="5400" dirty="0">
              <a:solidFill>
                <a:schemeClr val="tx2"/>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92242467"/>
      </p:ext>
    </p:extLst>
  </p:cSld>
  <p:clrMapOvr>
    <a:masterClrMapping/>
  </p:clrMapOvr>
  <p:transition spd="slow">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40000"/>
              <a:lumOff val="60000"/>
            </a:schemeClr>
          </a:solidFill>
        </p:spPr>
        <p:txBody>
          <a:bodyPr>
            <a:normAutofit fontScale="90000"/>
          </a:bodyPr>
          <a:lstStyle/>
          <a:p>
            <a:r>
              <a:rPr lang="en-US" dirty="0">
                <a:solidFill>
                  <a:srgbClr val="C00000"/>
                </a:solidFill>
              </a:rPr>
              <a:t>Ancient and medieval </a:t>
            </a:r>
            <a:r>
              <a:rPr lang="en-US" dirty="0" smtClean="0">
                <a:solidFill>
                  <a:srgbClr val="C00000"/>
                </a:solidFill>
              </a:rPr>
              <a:t>period</a:t>
            </a:r>
            <a:br>
              <a:rPr lang="en-US" dirty="0" smtClean="0">
                <a:solidFill>
                  <a:srgbClr val="C00000"/>
                </a:solidFill>
              </a:rPr>
            </a:br>
            <a:r>
              <a:rPr lang="en-US" dirty="0" smtClean="0">
                <a:solidFill>
                  <a:srgbClr val="C00000"/>
                </a:solidFill>
              </a:rPr>
              <a:t>(</a:t>
            </a:r>
            <a:r>
              <a:rPr lang="en-US" dirty="0">
                <a:solidFill>
                  <a:srgbClr val="C00000"/>
                </a:solidFill>
              </a:rPr>
              <a:t>2500 B.C. to 500 B.C.): </a:t>
            </a:r>
            <a:r>
              <a:rPr lang="en-US" dirty="0" smtClean="0">
                <a:solidFill>
                  <a:srgbClr val="C00000"/>
                </a:solidFill>
              </a:rPr>
              <a:t/>
            </a:r>
            <a:br>
              <a:rPr lang="en-US" dirty="0" smtClean="0">
                <a:solidFill>
                  <a:srgbClr val="C00000"/>
                </a:solidFill>
              </a:rPr>
            </a:br>
            <a:r>
              <a:rPr lang="en-US" sz="3600" dirty="0" smtClean="0"/>
              <a:t>In </a:t>
            </a:r>
            <a:r>
              <a:rPr lang="en-US" sz="3600" dirty="0"/>
              <a:t>the beginning of Hindu civilization teaching was concerned with teaching of VEDAS. </a:t>
            </a:r>
            <a:br>
              <a:rPr lang="en-US" sz="3600" dirty="0"/>
            </a:br>
            <a:r>
              <a:rPr lang="en-US" sz="3600" dirty="0" smtClean="0"/>
              <a:t>Out </a:t>
            </a:r>
            <a:r>
              <a:rPr lang="en-US" sz="3600" dirty="0"/>
              <a:t>of four classes of Hindu society and Brahmins served as a teachers of the community. </a:t>
            </a:r>
            <a:r>
              <a:rPr lang="en-US" sz="3600" dirty="0" smtClean="0"/>
              <a:t/>
            </a:r>
            <a:br>
              <a:rPr lang="en-US" sz="3600" dirty="0" smtClean="0"/>
            </a:br>
            <a:r>
              <a:rPr lang="en-US" sz="3600" dirty="0" smtClean="0"/>
              <a:t>Only </a:t>
            </a:r>
            <a:r>
              <a:rPr lang="en-US" sz="3600" dirty="0"/>
              <a:t>learned section of Hindu community undertook the task of teaching. </a:t>
            </a:r>
            <a:r>
              <a:rPr lang="en-US" sz="3600" dirty="0" smtClean="0"/>
              <a:t/>
            </a:r>
            <a:br>
              <a:rPr lang="en-US" sz="3600" dirty="0" smtClean="0"/>
            </a:br>
            <a:r>
              <a:rPr lang="en-US" sz="3600" dirty="0" smtClean="0"/>
              <a:t>‘</a:t>
            </a:r>
            <a:r>
              <a:rPr lang="en-US" sz="3600" dirty="0"/>
              <a:t>Manu’ lays down that only Brahmins shall teach Vedas and none else</a:t>
            </a:r>
            <a:r>
              <a:rPr lang="en-US" sz="3600" dirty="0" smtClean="0"/>
              <a:t>.</a:t>
            </a:r>
            <a:br>
              <a:rPr lang="en-US" sz="3600" dirty="0" smtClean="0"/>
            </a:br>
            <a:r>
              <a:rPr lang="en-US" sz="3600" dirty="0" smtClean="0"/>
              <a:t> </a:t>
            </a:r>
            <a:r>
              <a:rPr lang="en-US" sz="3600" dirty="0" err="1" smtClean="0"/>
              <a:t>Gurukula</a:t>
            </a:r>
            <a:r>
              <a:rPr lang="en-US" sz="3600" dirty="0" smtClean="0"/>
              <a:t> </a:t>
            </a:r>
            <a:r>
              <a:rPr lang="en-US" sz="3600" dirty="0"/>
              <a:t>system of education was in existence.</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lumMod val="40000"/>
              <a:lumOff val="60000"/>
            </a:schemeClr>
          </a:solidFill>
        </p:spPr>
        <p:txBody>
          <a:bodyPr>
            <a:normAutofit fontScale="90000"/>
          </a:bodyPr>
          <a:lstStyle/>
          <a:p>
            <a:r>
              <a:rPr lang="en-US" dirty="0">
                <a:solidFill>
                  <a:srgbClr val="00B050"/>
                </a:solidFill>
              </a:rPr>
              <a:t>Ancient and medieval </a:t>
            </a:r>
            <a:r>
              <a:rPr lang="en-US" dirty="0" smtClean="0">
                <a:solidFill>
                  <a:srgbClr val="00B050"/>
                </a:solidFill>
              </a:rPr>
              <a:t>period</a:t>
            </a:r>
            <a:br>
              <a:rPr lang="en-US" dirty="0" smtClean="0">
                <a:solidFill>
                  <a:srgbClr val="00B050"/>
                </a:solidFill>
              </a:rPr>
            </a:br>
            <a:r>
              <a:rPr lang="en-US" dirty="0" smtClean="0">
                <a:solidFill>
                  <a:srgbClr val="00B050"/>
                </a:solidFill>
              </a:rPr>
              <a:t>(</a:t>
            </a:r>
            <a:r>
              <a:rPr lang="en-US" dirty="0">
                <a:solidFill>
                  <a:srgbClr val="00B050"/>
                </a:solidFill>
              </a:rPr>
              <a:t>2500 B.C. to 500 B.C.): </a:t>
            </a:r>
            <a:r>
              <a:rPr lang="en-US" dirty="0" smtClean="0">
                <a:solidFill>
                  <a:srgbClr val="00B050"/>
                </a:solidFill>
              </a:rPr>
              <a:t/>
            </a:r>
            <a:br>
              <a:rPr lang="en-US" dirty="0" smtClean="0">
                <a:solidFill>
                  <a:srgbClr val="00B050"/>
                </a:solidFill>
              </a:rPr>
            </a:br>
            <a:r>
              <a:rPr lang="en-US" dirty="0" smtClean="0">
                <a:solidFill>
                  <a:schemeClr val="accent4">
                    <a:lumMod val="75000"/>
                  </a:schemeClr>
                </a:solidFill>
              </a:rPr>
              <a:t>No </a:t>
            </a:r>
            <a:r>
              <a:rPr lang="en-US" dirty="0">
                <a:solidFill>
                  <a:schemeClr val="accent4">
                    <a:lumMod val="75000"/>
                  </a:schemeClr>
                </a:solidFill>
              </a:rPr>
              <a:t>evidence of teacher training existed in the formal </a:t>
            </a:r>
            <a:r>
              <a:rPr lang="en-US" dirty="0" smtClean="0">
                <a:solidFill>
                  <a:schemeClr val="accent4">
                    <a:lumMod val="75000"/>
                  </a:schemeClr>
                </a:solidFill>
              </a:rPr>
              <a:t>sense. </a:t>
            </a:r>
            <a:br>
              <a:rPr lang="en-US" dirty="0" smtClean="0">
                <a:solidFill>
                  <a:schemeClr val="accent4">
                    <a:lumMod val="75000"/>
                  </a:schemeClr>
                </a:solidFill>
              </a:rPr>
            </a:br>
            <a:r>
              <a:rPr lang="en-US" dirty="0" smtClean="0">
                <a:solidFill>
                  <a:srgbClr val="00B050"/>
                </a:solidFill>
              </a:rPr>
              <a:t>There </a:t>
            </a:r>
            <a:r>
              <a:rPr lang="en-US" dirty="0">
                <a:solidFill>
                  <a:srgbClr val="00B050"/>
                </a:solidFill>
              </a:rPr>
              <a:t>were Certain Brahmin families where teaching was a hereditary profession. </a:t>
            </a:r>
            <a:r>
              <a:rPr lang="en-US" dirty="0" smtClean="0">
                <a:solidFill>
                  <a:schemeClr val="tx2">
                    <a:lumMod val="75000"/>
                  </a:schemeClr>
                </a:solidFill>
              </a:rPr>
              <a:t>There </a:t>
            </a:r>
            <a:r>
              <a:rPr lang="en-US" dirty="0">
                <a:solidFill>
                  <a:schemeClr val="tx2">
                    <a:lumMod val="75000"/>
                  </a:schemeClr>
                </a:solidFill>
              </a:rPr>
              <a:t>was no formal system of teacher’s training. </a:t>
            </a:r>
            <a:r>
              <a:rPr lang="en-US" dirty="0" smtClean="0">
                <a:solidFill>
                  <a:schemeClr val="tx2">
                    <a:lumMod val="75000"/>
                  </a:schemeClr>
                </a:solidFill>
              </a:rPr>
              <a:t/>
            </a:r>
            <a:br>
              <a:rPr lang="en-US" dirty="0" smtClean="0">
                <a:solidFill>
                  <a:schemeClr val="tx2">
                    <a:lumMod val="75000"/>
                  </a:schemeClr>
                </a:solidFill>
              </a:rPr>
            </a:br>
            <a:r>
              <a:rPr lang="en-US" dirty="0" smtClean="0">
                <a:solidFill>
                  <a:srgbClr val="00B050"/>
                </a:solidFill>
              </a:rPr>
              <a:t>There </a:t>
            </a:r>
            <a:r>
              <a:rPr lang="en-US" dirty="0">
                <a:solidFill>
                  <a:srgbClr val="00B050"/>
                </a:solidFill>
              </a:rPr>
              <a:t>was a close contact between teacher and a pupil. </a:t>
            </a:r>
            <a:r>
              <a:rPr lang="en-US" dirty="0" smtClean="0">
                <a:solidFill>
                  <a:srgbClr val="00B050"/>
                </a:solidFill>
              </a:rPr>
              <a:t/>
            </a:r>
            <a:br>
              <a:rPr lang="en-US" dirty="0" smtClean="0">
                <a:solidFill>
                  <a:srgbClr val="00B050"/>
                </a:solidFill>
              </a:rPr>
            </a:br>
            <a:r>
              <a:rPr lang="en-US" dirty="0" smtClean="0">
                <a:solidFill>
                  <a:srgbClr val="00B050"/>
                </a:solidFill>
              </a:rPr>
              <a:t>Pupil had Complete </a:t>
            </a:r>
            <a:r>
              <a:rPr lang="en-US" dirty="0">
                <a:solidFill>
                  <a:srgbClr val="00B050"/>
                </a:solidFill>
              </a:rPr>
              <a:t>faith in teacher.</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2073736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60000"/>
              <a:lumOff val="40000"/>
            </a:schemeClr>
          </a:solidFill>
        </p:spPr>
        <p:txBody>
          <a:bodyPr>
            <a:normAutofit fontScale="90000"/>
          </a:bodyPr>
          <a:lstStyle/>
          <a:p>
            <a:r>
              <a:rPr lang="en-US" dirty="0">
                <a:solidFill>
                  <a:srgbClr val="FFFF00"/>
                </a:solidFill>
                <a:latin typeface="Agency FB" pitchFamily="34" charset="0"/>
              </a:rPr>
              <a:t>Buddhist Period (5oo B.C. to 1200 A.D.) </a:t>
            </a:r>
            <a:r>
              <a:rPr lang="en-US" dirty="0" smtClean="0">
                <a:solidFill>
                  <a:srgbClr val="FFFF00"/>
                </a:solidFill>
                <a:latin typeface="Agency FB" pitchFamily="34" charset="0"/>
              </a:rPr>
              <a:t/>
            </a:r>
            <a:br>
              <a:rPr lang="en-US" dirty="0" smtClean="0">
                <a:solidFill>
                  <a:srgbClr val="FFFF00"/>
                </a:solidFill>
                <a:latin typeface="Agency FB" pitchFamily="34" charset="0"/>
              </a:rPr>
            </a:br>
            <a:r>
              <a:rPr lang="en-US" dirty="0" smtClean="0">
                <a:solidFill>
                  <a:srgbClr val="FFFF00"/>
                </a:solidFill>
                <a:latin typeface="Agency FB" pitchFamily="34" charset="0"/>
              </a:rPr>
              <a:t>The </a:t>
            </a:r>
            <a:r>
              <a:rPr lang="en-US" dirty="0">
                <a:solidFill>
                  <a:srgbClr val="FFFF00"/>
                </a:solidFill>
                <a:latin typeface="Agency FB" pitchFamily="34" charset="0"/>
              </a:rPr>
              <a:t>profession of teaching was no longer the privilege of only Brahmins. </a:t>
            </a:r>
            <a:r>
              <a:rPr lang="en-US" dirty="0" smtClean="0">
                <a:solidFill>
                  <a:srgbClr val="FFFF00"/>
                </a:solidFill>
                <a:latin typeface="Agency FB" pitchFamily="34" charset="0"/>
              </a:rPr>
              <a:t/>
            </a:r>
            <a:br>
              <a:rPr lang="en-US" dirty="0" smtClean="0">
                <a:solidFill>
                  <a:srgbClr val="FFFF00"/>
                </a:solidFill>
                <a:latin typeface="Agency FB" pitchFamily="34" charset="0"/>
              </a:rPr>
            </a:br>
            <a:r>
              <a:rPr lang="en-US" dirty="0" smtClean="0">
                <a:solidFill>
                  <a:srgbClr val="FFFF00"/>
                </a:solidFill>
                <a:latin typeface="Agency FB" pitchFamily="34" charset="0"/>
              </a:rPr>
              <a:t>As </a:t>
            </a:r>
            <a:r>
              <a:rPr lang="en-US" dirty="0">
                <a:solidFill>
                  <a:srgbClr val="FFFF00"/>
                </a:solidFill>
                <a:latin typeface="Agency FB" pitchFamily="34" charset="0"/>
              </a:rPr>
              <a:t>the expansion of teacher education was </a:t>
            </a:r>
            <a:r>
              <a:rPr lang="en-US" dirty="0" err="1">
                <a:solidFill>
                  <a:srgbClr val="FFFF00"/>
                </a:solidFill>
                <a:latin typeface="Agency FB" pitchFamily="34" charset="0"/>
              </a:rPr>
              <a:t>recognised</a:t>
            </a:r>
            <a:r>
              <a:rPr lang="en-US" dirty="0">
                <a:solidFill>
                  <a:srgbClr val="FFFF00"/>
                </a:solidFill>
                <a:latin typeface="Agency FB" pitchFamily="34" charset="0"/>
              </a:rPr>
              <a:t> till this period. </a:t>
            </a:r>
            <a:r>
              <a:rPr lang="en-US" dirty="0" smtClean="0">
                <a:solidFill>
                  <a:srgbClr val="FFFF00"/>
                </a:solidFill>
                <a:latin typeface="Agency FB" pitchFamily="34" charset="0"/>
              </a:rPr>
              <a:t>Any </a:t>
            </a:r>
            <a:r>
              <a:rPr lang="en-US" dirty="0">
                <a:solidFill>
                  <a:srgbClr val="FFFF00"/>
                </a:solidFill>
                <a:latin typeface="Agency FB" pitchFamily="34" charset="0"/>
              </a:rPr>
              <a:t>enlightened person from any class of the community may get the status of a teacher after a vigorous training. </a:t>
            </a:r>
            <a:r>
              <a:rPr lang="en-US" dirty="0" smtClean="0">
                <a:solidFill>
                  <a:srgbClr val="FFFF00"/>
                </a:solidFill>
                <a:latin typeface="Agency FB" pitchFamily="34" charset="0"/>
              </a:rPr>
              <a:t/>
            </a:r>
            <a:br>
              <a:rPr lang="en-US" dirty="0" smtClean="0">
                <a:solidFill>
                  <a:srgbClr val="FFFF00"/>
                </a:solidFill>
                <a:latin typeface="Agency FB" pitchFamily="34" charset="0"/>
              </a:rPr>
            </a:br>
            <a:r>
              <a:rPr lang="en-US" dirty="0" smtClean="0">
                <a:solidFill>
                  <a:srgbClr val="FFFF00"/>
                </a:solidFill>
                <a:latin typeface="Agency FB" pitchFamily="34" charset="0"/>
              </a:rPr>
              <a:t>Thus</a:t>
            </a:r>
            <a:r>
              <a:rPr lang="en-US" dirty="0">
                <a:solidFill>
                  <a:srgbClr val="FFFF00"/>
                </a:solidFill>
                <a:latin typeface="Agency FB" pitchFamily="34" charset="0"/>
              </a:rPr>
              <a:t>, the formal system of teacher’s training emerged during this period. </a:t>
            </a:r>
            <a:r>
              <a:rPr lang="en-US" dirty="0" smtClean="0">
                <a:solidFill>
                  <a:srgbClr val="FFFF00"/>
                </a:solidFill>
                <a:latin typeface="Agency FB" pitchFamily="34" charset="0"/>
              </a:rPr>
              <a:t>Teachers </a:t>
            </a:r>
            <a:r>
              <a:rPr lang="en-US" dirty="0">
                <a:solidFill>
                  <a:srgbClr val="FFFF00"/>
                </a:solidFill>
                <a:latin typeface="Agency FB" pitchFamily="34" charset="0"/>
              </a:rPr>
              <a:t>were trained for the purpose of spreading the spirit of Buddhists religion.</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40000"/>
              <a:lumOff val="60000"/>
            </a:schemeClr>
          </a:solidFill>
        </p:spPr>
        <p:txBody>
          <a:bodyPr>
            <a:normAutofit fontScale="90000"/>
          </a:bodyPr>
          <a:lstStyle/>
          <a:p>
            <a:r>
              <a:rPr lang="en-US" dirty="0" smtClean="0">
                <a:solidFill>
                  <a:srgbClr val="FFFF00"/>
                </a:solidFill>
              </a:rPr>
              <a:t>Buddhist </a:t>
            </a:r>
            <a:r>
              <a:rPr lang="en-US" dirty="0">
                <a:solidFill>
                  <a:srgbClr val="FFFF00"/>
                </a:solidFill>
              </a:rPr>
              <a:t>Period (5oo B.C. to 1200 A.D.) </a:t>
            </a:r>
            <a:r>
              <a:rPr lang="en-US" dirty="0" smtClean="0">
                <a:solidFill>
                  <a:srgbClr val="FFFF00"/>
                </a:solidFill>
              </a:rPr>
              <a:t/>
            </a:r>
            <a:br>
              <a:rPr lang="en-US" dirty="0" smtClean="0">
                <a:solidFill>
                  <a:srgbClr val="FFFF00"/>
                </a:solidFill>
              </a:rPr>
            </a:br>
            <a:r>
              <a:rPr lang="en-US" dirty="0" smtClean="0">
                <a:solidFill>
                  <a:srgbClr val="0070C0"/>
                </a:solidFill>
                <a:latin typeface="Arial Narrow" pitchFamily="34" charset="0"/>
              </a:rPr>
              <a:t>To </a:t>
            </a:r>
            <a:r>
              <a:rPr lang="en-US" dirty="0">
                <a:solidFill>
                  <a:srgbClr val="0070C0"/>
                </a:solidFill>
                <a:latin typeface="Arial Narrow" pitchFamily="34" charset="0"/>
              </a:rPr>
              <a:t>get the status of a teacher one was kept under the supervision of the </a:t>
            </a:r>
            <a:r>
              <a:rPr lang="en-US" dirty="0" smtClean="0">
                <a:solidFill>
                  <a:srgbClr val="0070C0"/>
                </a:solidFill>
                <a:latin typeface="Arial Narrow" pitchFamily="34" charset="0"/>
              </a:rPr>
              <a:t>teacher.</a:t>
            </a:r>
            <a:br>
              <a:rPr lang="en-US" dirty="0" smtClean="0">
                <a:solidFill>
                  <a:srgbClr val="0070C0"/>
                </a:solidFill>
                <a:latin typeface="Arial Narrow" pitchFamily="34" charset="0"/>
              </a:rPr>
            </a:br>
            <a:r>
              <a:rPr lang="en-US" dirty="0">
                <a:solidFill>
                  <a:srgbClr val="0070C0"/>
                </a:solidFill>
                <a:latin typeface="Arial Narrow" pitchFamily="34" charset="0"/>
              </a:rPr>
              <a:t/>
            </a:r>
            <a:br>
              <a:rPr lang="en-US" dirty="0">
                <a:solidFill>
                  <a:srgbClr val="0070C0"/>
                </a:solidFill>
                <a:latin typeface="Arial Narrow" pitchFamily="34" charset="0"/>
              </a:rPr>
            </a:br>
            <a:r>
              <a:rPr lang="en-US" dirty="0" smtClean="0">
                <a:solidFill>
                  <a:srgbClr val="FFFF00"/>
                </a:solidFill>
                <a:latin typeface="Arial Narrow" pitchFamily="34" charset="0"/>
              </a:rPr>
              <a:t>Teacher </a:t>
            </a:r>
            <a:r>
              <a:rPr lang="en-US" dirty="0">
                <a:solidFill>
                  <a:srgbClr val="FFFF00"/>
                </a:solidFill>
                <a:latin typeface="Arial Narrow" pitchFamily="34" charset="0"/>
              </a:rPr>
              <a:t>trainee learned the elements of morality, proper conduct and training in Dharma from trainers. </a:t>
            </a:r>
            <a:r>
              <a:rPr lang="en-US" dirty="0" smtClean="0">
                <a:solidFill>
                  <a:srgbClr val="FFFF00"/>
                </a:solidFill>
                <a:latin typeface="Arial Narrow" pitchFamily="34" charset="0"/>
              </a:rPr>
              <a:t/>
            </a:r>
            <a:br>
              <a:rPr lang="en-US" dirty="0" smtClean="0">
                <a:solidFill>
                  <a:srgbClr val="FFFF00"/>
                </a:solidFill>
                <a:latin typeface="Arial Narrow" pitchFamily="34" charset="0"/>
              </a:rPr>
            </a:br>
            <a:r>
              <a:rPr lang="en-US" dirty="0" smtClean="0">
                <a:solidFill>
                  <a:srgbClr val="0070C0"/>
                </a:solidFill>
                <a:latin typeface="Arial Narrow" pitchFamily="34" charset="0"/>
              </a:rPr>
              <a:t>When </a:t>
            </a:r>
            <a:r>
              <a:rPr lang="en-US" dirty="0">
                <a:solidFill>
                  <a:srgbClr val="0070C0"/>
                </a:solidFill>
                <a:latin typeface="Arial Narrow" pitchFamily="34" charset="0"/>
              </a:rPr>
              <a:t>the supervisors were satisfied, they gave a certificate to be fit for teaching</a:t>
            </a:r>
            <a:r>
              <a:rPr lang="en-US" dirty="0" smtClean="0">
                <a:solidFill>
                  <a:srgbClr val="0070C0"/>
                </a:solidFill>
                <a:latin typeface="Arial Narrow" pitchFamily="34" charset="0"/>
              </a:rPr>
              <a:t>.</a:t>
            </a:r>
            <a:br>
              <a:rPr lang="en-US" dirty="0" smtClean="0">
                <a:solidFill>
                  <a:srgbClr val="0070C0"/>
                </a:solidFill>
                <a:latin typeface="Arial Narrow" pitchFamily="34" charset="0"/>
              </a:rPr>
            </a:br>
            <a:r>
              <a:rPr lang="en-US" dirty="0" smtClean="0">
                <a:solidFill>
                  <a:srgbClr val="0070C0"/>
                </a:solidFill>
                <a:latin typeface="Arial Narrow" pitchFamily="34" charset="0"/>
              </a:rPr>
              <a:t> </a:t>
            </a:r>
            <a:r>
              <a:rPr lang="en-US" dirty="0" smtClean="0">
                <a:solidFill>
                  <a:srgbClr val="FFFF00"/>
                </a:solidFill>
                <a:latin typeface="Arial Narrow" pitchFamily="34" charset="0"/>
              </a:rPr>
              <a:t>A </a:t>
            </a:r>
            <a:r>
              <a:rPr lang="en-US" dirty="0">
                <a:solidFill>
                  <a:srgbClr val="FFFF00"/>
                </a:solidFill>
                <a:latin typeface="Arial Narrow" pitchFamily="34" charset="0"/>
              </a:rPr>
              <a:t>system later on named as monitorial system</a:t>
            </a:r>
            <a:r>
              <a:rPr lang="en-US" dirty="0">
                <a:solidFill>
                  <a:srgbClr val="0070C0"/>
                </a:solidFill>
                <a:latin typeface="Arial Narrow" pitchFamily="34" charset="0"/>
              </a:rPr>
              <a:t>.</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92D050"/>
          </a:solidFill>
        </p:spPr>
        <p:txBody>
          <a:bodyPr>
            <a:noAutofit/>
          </a:bodyPr>
          <a:lstStyle/>
          <a:p>
            <a:r>
              <a:rPr lang="en-US" sz="3600" dirty="0">
                <a:solidFill>
                  <a:srgbClr val="FFFF00"/>
                </a:solidFill>
                <a:latin typeface="Arial Rounded MT Bold" pitchFamily="34" charset="0"/>
              </a:rPr>
              <a:t>Muslim Period(1200.A.D. to 1700 A.D): </a:t>
            </a:r>
            <a:r>
              <a:rPr lang="en-US" sz="3600" dirty="0" smtClean="0">
                <a:solidFill>
                  <a:srgbClr val="FFFF00"/>
                </a:solidFill>
                <a:latin typeface="Arial Rounded MT Bold" pitchFamily="34" charset="0"/>
              </a:rPr>
              <a:t> </a:t>
            </a:r>
            <a:br>
              <a:rPr lang="en-US" sz="3600" dirty="0" smtClean="0">
                <a:solidFill>
                  <a:srgbClr val="FFFF00"/>
                </a:solidFill>
                <a:latin typeface="Arial Rounded MT Bold" pitchFamily="34" charset="0"/>
              </a:rPr>
            </a:br>
            <a:r>
              <a:rPr lang="en-US" sz="2400" dirty="0" smtClean="0">
                <a:solidFill>
                  <a:srgbClr val="7030A0"/>
                </a:solidFill>
                <a:latin typeface="Arial Rounded MT Bold" pitchFamily="34" charset="0"/>
              </a:rPr>
              <a:t>During </a:t>
            </a:r>
            <a:r>
              <a:rPr lang="en-US" sz="2400" dirty="0">
                <a:solidFill>
                  <a:srgbClr val="7030A0"/>
                </a:solidFill>
                <a:latin typeface="Arial Rounded MT Bold" pitchFamily="34" charset="0"/>
              </a:rPr>
              <a:t>this period there was no formal system of teacher training. </a:t>
            </a:r>
            <a:r>
              <a:rPr lang="en-US" sz="2400" dirty="0" smtClean="0">
                <a:solidFill>
                  <a:srgbClr val="7030A0"/>
                </a:solidFill>
                <a:latin typeface="Arial Rounded MT Bold" pitchFamily="34" charset="0"/>
              </a:rPr>
              <a:t> </a:t>
            </a:r>
            <a:br>
              <a:rPr lang="en-US" sz="2400" dirty="0" smtClean="0">
                <a:solidFill>
                  <a:srgbClr val="7030A0"/>
                </a:solidFill>
                <a:latin typeface="Arial Rounded MT Bold" pitchFamily="34" charset="0"/>
              </a:rPr>
            </a:br>
            <a:r>
              <a:rPr lang="en-US" sz="2400" dirty="0" smtClean="0">
                <a:solidFill>
                  <a:srgbClr val="FFFF00"/>
                </a:solidFill>
                <a:latin typeface="Arial Rounded MT Bold" pitchFamily="34" charset="0"/>
              </a:rPr>
              <a:t>Educational </a:t>
            </a:r>
            <a:r>
              <a:rPr lang="en-US" sz="2400" dirty="0">
                <a:solidFill>
                  <a:srgbClr val="FFFF00"/>
                </a:solidFill>
                <a:latin typeface="Arial Rounded MT Bold" pitchFamily="34" charset="0"/>
              </a:rPr>
              <a:t>institutions were called ‘</a:t>
            </a:r>
            <a:r>
              <a:rPr lang="en-US" sz="2400" dirty="0" err="1">
                <a:solidFill>
                  <a:srgbClr val="FFFF00"/>
                </a:solidFill>
                <a:latin typeface="Arial Rounded MT Bold" pitchFamily="34" charset="0"/>
              </a:rPr>
              <a:t>Madarshah</a:t>
            </a:r>
            <a:r>
              <a:rPr lang="en-US" sz="2400" dirty="0">
                <a:solidFill>
                  <a:srgbClr val="FFFF00"/>
                </a:solidFill>
                <a:latin typeface="Arial Rounded MT Bold" pitchFamily="34" charset="0"/>
              </a:rPr>
              <a:t>’ where students were taught by ‘</a:t>
            </a:r>
            <a:r>
              <a:rPr lang="en-US" sz="2400" dirty="0" err="1">
                <a:solidFill>
                  <a:srgbClr val="FFFF00"/>
                </a:solidFill>
                <a:latin typeface="Arial Rounded MT Bold" pitchFamily="34" charset="0"/>
              </a:rPr>
              <a:t>Molvies</a:t>
            </a:r>
            <a:r>
              <a:rPr lang="en-US" sz="2400" dirty="0">
                <a:solidFill>
                  <a:srgbClr val="FFFF00"/>
                </a:solidFill>
                <a:latin typeface="Arial Rounded MT Bold" pitchFamily="34" charset="0"/>
              </a:rPr>
              <a:t>’. </a:t>
            </a:r>
            <a:br>
              <a:rPr lang="en-US" sz="2400" dirty="0">
                <a:solidFill>
                  <a:srgbClr val="FFFF00"/>
                </a:solidFill>
                <a:latin typeface="Arial Rounded MT Bold" pitchFamily="34" charset="0"/>
              </a:rPr>
            </a:br>
            <a:r>
              <a:rPr lang="en-US" sz="2400" dirty="0" smtClean="0">
                <a:solidFill>
                  <a:srgbClr val="7030A0"/>
                </a:solidFill>
                <a:latin typeface="Arial Rounded MT Bold" pitchFamily="34" charset="0"/>
              </a:rPr>
              <a:t>Education </a:t>
            </a:r>
            <a:r>
              <a:rPr lang="en-US" sz="2400" dirty="0">
                <a:solidFill>
                  <a:srgbClr val="7030A0"/>
                </a:solidFill>
                <a:latin typeface="Arial Rounded MT Bold" pitchFamily="34" charset="0"/>
              </a:rPr>
              <a:t>was mainly teaching of Quran. </a:t>
            </a:r>
            <a:r>
              <a:rPr lang="en-US" sz="2400" dirty="0" smtClean="0">
                <a:solidFill>
                  <a:srgbClr val="7030A0"/>
                </a:solidFill>
                <a:latin typeface="Arial Rounded MT Bold" pitchFamily="34" charset="0"/>
              </a:rPr>
              <a:t>There </a:t>
            </a:r>
            <a:r>
              <a:rPr lang="en-US" sz="2400" dirty="0">
                <a:solidFill>
                  <a:srgbClr val="7030A0"/>
                </a:solidFill>
                <a:latin typeface="Arial Rounded MT Bold" pitchFamily="34" charset="0"/>
              </a:rPr>
              <a:t>were also some Arabic schools with more advanced and comprehensive course of study. </a:t>
            </a:r>
            <a:r>
              <a:rPr lang="en-US" sz="2400" dirty="0" smtClean="0">
                <a:solidFill>
                  <a:srgbClr val="7030A0"/>
                </a:solidFill>
                <a:latin typeface="Arial Rounded MT Bold" pitchFamily="34" charset="0"/>
              </a:rPr>
              <a:t/>
            </a:r>
            <a:br>
              <a:rPr lang="en-US" sz="2400" dirty="0" smtClean="0">
                <a:solidFill>
                  <a:srgbClr val="7030A0"/>
                </a:solidFill>
                <a:latin typeface="Arial Rounded MT Bold" pitchFamily="34" charset="0"/>
              </a:rPr>
            </a:br>
            <a:r>
              <a:rPr lang="en-US" sz="2400" dirty="0" smtClean="0">
                <a:solidFill>
                  <a:srgbClr val="7030A0"/>
                </a:solidFill>
                <a:latin typeface="Arial Rounded MT Bold" pitchFamily="34" charset="0"/>
              </a:rPr>
              <a:t> </a:t>
            </a:r>
            <a:r>
              <a:rPr lang="en-US" sz="2400" dirty="0">
                <a:solidFill>
                  <a:srgbClr val="FFFF00"/>
                </a:solidFill>
                <a:latin typeface="Arial Rounded MT Bold" pitchFamily="34" charset="0"/>
              </a:rPr>
              <a:t>Need of formal education was not recognized. So No special professional training was required.</a:t>
            </a:r>
            <a:br>
              <a:rPr lang="en-US" sz="2400" dirty="0">
                <a:solidFill>
                  <a:srgbClr val="FFFF00"/>
                </a:solidFill>
                <a:latin typeface="Arial Rounded MT Bold" pitchFamily="34" charset="0"/>
              </a:rPr>
            </a:br>
            <a:r>
              <a:rPr lang="en-US" sz="2400" dirty="0" smtClean="0">
                <a:solidFill>
                  <a:srgbClr val="7030A0"/>
                </a:solidFill>
                <a:latin typeface="Arial Rounded MT Bold" pitchFamily="34" charset="0"/>
              </a:rPr>
              <a:t>Educated </a:t>
            </a:r>
            <a:r>
              <a:rPr lang="en-US" sz="2400" dirty="0">
                <a:solidFill>
                  <a:srgbClr val="7030A0"/>
                </a:solidFill>
                <a:latin typeface="Arial Rounded MT Bold" pitchFamily="34" charset="0"/>
              </a:rPr>
              <a:t>people available in the country or abroad from Arabia were appointed as </a:t>
            </a:r>
            <a:r>
              <a:rPr lang="en-US" sz="2400" dirty="0" err="1">
                <a:solidFill>
                  <a:srgbClr val="7030A0"/>
                </a:solidFill>
                <a:latin typeface="Arial Rounded MT Bold" pitchFamily="34" charset="0"/>
              </a:rPr>
              <a:t>Molvies</a:t>
            </a:r>
            <a:r>
              <a:rPr lang="en-US" sz="2400" dirty="0">
                <a:solidFill>
                  <a:srgbClr val="7030A0"/>
                </a:solidFill>
                <a:latin typeface="Arial Rounded MT Bold" pitchFamily="34" charset="0"/>
              </a:rPr>
              <a:t> in the educational institutions</a:t>
            </a:r>
            <a:r>
              <a:rPr lang="en-US" sz="2400" dirty="0" smtClean="0">
                <a:solidFill>
                  <a:srgbClr val="7030A0"/>
                </a:solidFill>
                <a:latin typeface="Arial Rounded MT Bold" pitchFamily="34" charset="0"/>
              </a:rPr>
              <a:t>.</a:t>
            </a:r>
            <a:br>
              <a:rPr lang="en-US" sz="2400" dirty="0" smtClean="0">
                <a:solidFill>
                  <a:srgbClr val="7030A0"/>
                </a:solidFill>
                <a:latin typeface="Arial Rounded MT Bold" pitchFamily="34" charset="0"/>
              </a:rPr>
            </a:br>
            <a:r>
              <a:rPr lang="en-US" sz="2400" dirty="0" smtClean="0">
                <a:solidFill>
                  <a:srgbClr val="7030A0"/>
                </a:solidFill>
                <a:latin typeface="Arial Rounded MT Bold" pitchFamily="34" charset="0"/>
              </a:rPr>
              <a:t> </a:t>
            </a:r>
            <a:r>
              <a:rPr lang="en-US" sz="2400" dirty="0" smtClean="0">
                <a:solidFill>
                  <a:srgbClr val="FFFF00"/>
                </a:solidFill>
                <a:latin typeface="Arial Rounded MT Bold" pitchFamily="34" charset="0"/>
              </a:rPr>
              <a:t>Only </a:t>
            </a:r>
            <a:r>
              <a:rPr lang="en-US" sz="2400" dirty="0" err="1">
                <a:solidFill>
                  <a:srgbClr val="FFFF00"/>
                </a:solidFill>
                <a:latin typeface="Arial Rounded MT Bold" pitchFamily="34" charset="0"/>
              </a:rPr>
              <a:t>mohammadans</a:t>
            </a:r>
            <a:r>
              <a:rPr lang="en-US" sz="2400" dirty="0">
                <a:solidFill>
                  <a:srgbClr val="FFFF00"/>
                </a:solidFill>
                <a:latin typeface="Arial Rounded MT Bold" pitchFamily="34" charset="0"/>
              </a:rPr>
              <a:t> were allowed to teach in </a:t>
            </a:r>
            <a:r>
              <a:rPr lang="en-US" sz="2400" dirty="0" err="1">
                <a:solidFill>
                  <a:srgbClr val="FFFF00"/>
                </a:solidFill>
                <a:latin typeface="Arial Rounded MT Bold" pitchFamily="34" charset="0"/>
              </a:rPr>
              <a:t>Mokalis</a:t>
            </a:r>
            <a:r>
              <a:rPr lang="en-US" sz="2400" dirty="0">
                <a:solidFill>
                  <a:srgbClr val="FFFF00"/>
                </a:solidFill>
                <a:latin typeface="Arial Rounded MT Bold" pitchFamily="34" charset="0"/>
              </a:rPr>
              <a:t> and </a:t>
            </a:r>
            <a:r>
              <a:rPr lang="en-US" sz="2400" dirty="0" err="1">
                <a:solidFill>
                  <a:srgbClr val="FFFF00"/>
                </a:solidFill>
                <a:latin typeface="Arial Rounded MT Bold" pitchFamily="34" charset="0"/>
              </a:rPr>
              <a:t>Madarshahs</a:t>
            </a:r>
            <a:r>
              <a:rPr lang="en-US" sz="2400" dirty="0">
                <a:solidFill>
                  <a:srgbClr val="FFFF00"/>
                </a:solidFill>
                <a:latin typeface="Arial Rounded MT Bold" pitchFamily="34" charset="0"/>
              </a:rPr>
              <a:t>.</a:t>
            </a:r>
            <a:br>
              <a:rPr lang="en-US" sz="2400" dirty="0">
                <a:solidFill>
                  <a:srgbClr val="FFFF00"/>
                </a:solidFill>
                <a:latin typeface="Arial Rounded MT Bold" pitchFamily="34" charset="0"/>
              </a:rPr>
            </a:br>
            <a:endParaRPr lang="en-US" sz="2400" dirty="0">
              <a:solidFill>
                <a:srgbClr val="FFFF00"/>
              </a:solidFill>
              <a:latin typeface="Arial Rounded MT Bold"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DB37B0"/>
          </a:solidFill>
        </p:spPr>
        <p:txBody>
          <a:bodyPr>
            <a:normAutofit fontScale="90000"/>
          </a:bodyPr>
          <a:lstStyle/>
          <a:p>
            <a:pPr>
              <a:lnSpc>
                <a:spcPct val="200000"/>
              </a:lnSpc>
            </a:pPr>
            <a:r>
              <a:rPr lang="en-US" b="1" dirty="0">
                <a:solidFill>
                  <a:srgbClr val="002060"/>
                </a:solidFill>
                <a:latin typeface="Times New Roman" pitchFamily="18" charset="0"/>
                <a:cs typeface="Times New Roman" pitchFamily="18" charset="0"/>
              </a:rPr>
              <a:t>Presented By : </a:t>
            </a:r>
            <a:r>
              <a:rPr lang="en-US" b="1" dirty="0" smtClean="0">
                <a:solidFill>
                  <a:srgbClr val="002060"/>
                </a:solidFill>
                <a:latin typeface="Times New Roman" pitchFamily="18" charset="0"/>
                <a:cs typeface="Times New Roman" pitchFamily="18" charset="0"/>
              </a:rPr>
              <a:t/>
            </a:r>
            <a:br>
              <a:rPr lang="en-US" b="1" dirty="0" smtClean="0">
                <a:solidFill>
                  <a:srgbClr val="002060"/>
                </a:solidFill>
                <a:latin typeface="Times New Roman" pitchFamily="18" charset="0"/>
                <a:cs typeface="Times New Roman" pitchFamily="18" charset="0"/>
              </a:rPr>
            </a:br>
            <a:r>
              <a:rPr lang="en-US" b="1" dirty="0" smtClean="0">
                <a:solidFill>
                  <a:srgbClr val="00B0F0"/>
                </a:solidFill>
                <a:latin typeface="Algerian" pitchFamily="82" charset="0"/>
              </a:rPr>
              <a:t>Dr</a:t>
            </a:r>
            <a:r>
              <a:rPr lang="en-US" b="1" dirty="0">
                <a:solidFill>
                  <a:srgbClr val="00B0F0"/>
                </a:solidFill>
                <a:latin typeface="Algerian" pitchFamily="82" charset="0"/>
              </a:rPr>
              <a:t>. A. Mary </a:t>
            </a:r>
            <a:r>
              <a:rPr lang="en-US" b="1" dirty="0" err="1">
                <a:solidFill>
                  <a:srgbClr val="00B0F0"/>
                </a:solidFill>
                <a:latin typeface="Algerian" pitchFamily="82" charset="0"/>
              </a:rPr>
              <a:t>Delphine</a:t>
            </a:r>
            <a:r>
              <a:rPr lang="en-US" b="1" dirty="0">
                <a:solidFill>
                  <a:srgbClr val="00B0F0"/>
                </a:solidFill>
                <a:latin typeface="Algerian" pitchFamily="82" charset="0"/>
              </a:rPr>
              <a:t> </a:t>
            </a:r>
            <a:r>
              <a:rPr lang="en-US" b="1" dirty="0" smtClean="0">
                <a:solidFill>
                  <a:srgbClr val="00B0F0"/>
                </a:solidFill>
                <a:latin typeface="Algerian" pitchFamily="82" charset="0"/>
              </a:rPr>
              <a:t/>
            </a:r>
            <a:br>
              <a:rPr lang="en-US" b="1" dirty="0" smtClean="0">
                <a:solidFill>
                  <a:srgbClr val="00B0F0"/>
                </a:solidFill>
                <a:latin typeface="Algerian" pitchFamily="82" charset="0"/>
              </a:rPr>
            </a:br>
            <a:r>
              <a:rPr lang="en-US" b="1" dirty="0" smtClean="0">
                <a:solidFill>
                  <a:srgbClr val="00B0F0"/>
                </a:solidFill>
              </a:rPr>
              <a:t>Principal </a:t>
            </a:r>
            <a:r>
              <a:rPr lang="en-US" b="1" dirty="0" smtClean="0"/>
              <a:t/>
            </a:r>
            <a:br>
              <a:rPr lang="en-US" b="1" dirty="0" smtClean="0"/>
            </a:br>
            <a:r>
              <a:rPr lang="en-US" b="1" dirty="0" smtClean="0">
                <a:solidFill>
                  <a:srgbClr val="FFFF00"/>
                </a:solidFill>
              </a:rPr>
              <a:t> </a:t>
            </a:r>
            <a:r>
              <a:rPr lang="en-US" b="1" dirty="0">
                <a:solidFill>
                  <a:srgbClr val="FFFF00"/>
                </a:solidFill>
              </a:rPr>
              <a:t>St. Justin’s College of Education , Madurai</a:t>
            </a:r>
            <a:r>
              <a:rPr lang="en-US" dirty="0">
                <a:solidFill>
                  <a:srgbClr val="FFFF00"/>
                </a:solidFill>
              </a:rPr>
              <a:t/>
            </a:r>
            <a:br>
              <a:rPr lang="en-US" dirty="0">
                <a:solidFill>
                  <a:srgbClr val="FFFF00"/>
                </a:solidFill>
              </a:rPr>
            </a:br>
            <a:endParaRPr lang="en-US" b="1" dirty="0">
              <a:solidFill>
                <a:srgbClr val="FFFF0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1589421183"/>
      </p:ext>
    </p:extLst>
  </p:cSld>
  <p:clrMapOvr>
    <a:masterClrMapping/>
  </p:clrMapOvr>
  <p:transition spd="slow">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60000"/>
              <a:lumOff val="40000"/>
            </a:schemeClr>
          </a:solidFill>
        </p:spPr>
        <p:txBody>
          <a:bodyPr>
            <a:noAutofit/>
          </a:bodyPr>
          <a:lstStyle/>
          <a:p>
            <a:r>
              <a:rPr lang="en-US" sz="4000" dirty="0">
                <a:solidFill>
                  <a:srgbClr val="FFFF00"/>
                </a:solidFill>
                <a:latin typeface="Arial Narrow" pitchFamily="34" charset="0"/>
              </a:rPr>
              <a:t>Teacher Education in Pre Independent India: Monitorial System (1880</a:t>
            </a:r>
            <a:r>
              <a:rPr lang="en-US" sz="4000" dirty="0" smtClean="0">
                <a:solidFill>
                  <a:srgbClr val="FFFF00"/>
                </a:solidFill>
                <a:latin typeface="Arial Narrow" pitchFamily="34" charset="0"/>
              </a:rPr>
              <a:t>)–</a:t>
            </a:r>
            <a:br>
              <a:rPr lang="en-US" sz="4000" dirty="0" smtClean="0">
                <a:solidFill>
                  <a:srgbClr val="FFFF00"/>
                </a:solidFill>
                <a:latin typeface="Arial Narrow" pitchFamily="34" charset="0"/>
              </a:rPr>
            </a:br>
            <a:r>
              <a:rPr lang="en-US" sz="4000" dirty="0" smtClean="0">
                <a:solidFill>
                  <a:srgbClr val="FFFF00"/>
                </a:solidFill>
                <a:latin typeface="Arial Narrow" pitchFamily="34" charset="0"/>
              </a:rPr>
              <a:t>In </a:t>
            </a:r>
            <a:r>
              <a:rPr lang="en-US" sz="4000" dirty="0">
                <a:solidFill>
                  <a:srgbClr val="FFFF00"/>
                </a:solidFill>
                <a:latin typeface="Arial Narrow" pitchFamily="34" charset="0"/>
              </a:rPr>
              <a:t>India, the idea of formal teacher training originated out of an indigenous technique, called „Monitorial System‟. It was based on the principle of mutual instruction. The whole class was </a:t>
            </a:r>
            <a:r>
              <a:rPr lang="en-US" sz="4000" dirty="0" err="1">
                <a:solidFill>
                  <a:srgbClr val="FFFF00"/>
                </a:solidFill>
                <a:latin typeface="Arial Narrow" pitchFamily="34" charset="0"/>
              </a:rPr>
              <a:t>splitted</a:t>
            </a:r>
            <a:r>
              <a:rPr lang="en-US" sz="4000" dirty="0">
                <a:solidFill>
                  <a:srgbClr val="FFFF00"/>
                </a:solidFill>
                <a:latin typeface="Arial Narrow" pitchFamily="34" charset="0"/>
              </a:rPr>
              <a:t> into a number of small groups and by placing each group under the charge of a brilliant pupil, called monitor. </a:t>
            </a:r>
            <a:r>
              <a:rPr lang="en-US" sz="4000" dirty="0" smtClean="0">
                <a:solidFill>
                  <a:srgbClr val="FFFF00"/>
                </a:solidFill>
                <a:latin typeface="Arial Narrow" pitchFamily="34" charset="0"/>
              </a:rPr>
              <a:t/>
            </a:r>
            <a:br>
              <a:rPr lang="en-US" sz="4000" dirty="0" smtClean="0">
                <a:solidFill>
                  <a:srgbClr val="FFFF00"/>
                </a:solidFill>
                <a:latin typeface="Arial Narrow" pitchFamily="34" charset="0"/>
              </a:rPr>
            </a:br>
            <a:r>
              <a:rPr lang="en-US" sz="4000" dirty="0"/>
              <a:t>It was used in England and known as Bell-Lancaster system</a:t>
            </a:r>
            <a:endParaRPr lang="en-US" sz="4000" dirty="0">
              <a:solidFill>
                <a:srgbClr val="FFFF00"/>
              </a:solidFill>
              <a:latin typeface="Arial Narrow"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randomBar dir="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lumMod val="40000"/>
              <a:lumOff val="60000"/>
            </a:schemeClr>
          </a:solidFill>
        </p:spPr>
        <p:txBody>
          <a:bodyPr>
            <a:noAutofit/>
          </a:bodyPr>
          <a:lstStyle/>
          <a:p>
            <a:r>
              <a:rPr lang="en-US" sz="3600" dirty="0" smtClean="0">
                <a:solidFill>
                  <a:srgbClr val="7030A0"/>
                </a:solidFill>
                <a:latin typeface="Arial Rounded MT Bold" pitchFamily="34" charset="0"/>
              </a:rPr>
              <a:t>Teacher’s </a:t>
            </a:r>
            <a:r>
              <a:rPr lang="en-US" sz="3600" dirty="0">
                <a:solidFill>
                  <a:srgbClr val="7030A0"/>
                </a:solidFill>
                <a:latin typeface="Arial Rounded MT Bold" pitchFamily="34" charset="0"/>
              </a:rPr>
              <a:t>Training Schools</a:t>
            </a:r>
            <a:r>
              <a:rPr lang="en-US" sz="3600" dirty="0" smtClean="0">
                <a:solidFill>
                  <a:srgbClr val="7030A0"/>
                </a:solidFill>
                <a:latin typeface="Arial Rounded MT Bold" pitchFamily="34" charset="0"/>
              </a:rPr>
              <a:t>–</a:t>
            </a:r>
            <a:r>
              <a:rPr lang="en-US" sz="2000" dirty="0" smtClean="0">
                <a:solidFill>
                  <a:srgbClr val="7030A0"/>
                </a:solidFill>
                <a:latin typeface="Arial Rounded MT Bold" pitchFamily="34" charset="0"/>
              </a:rPr>
              <a:t/>
            </a:r>
            <a:br>
              <a:rPr lang="en-US" sz="2000" dirty="0" smtClean="0">
                <a:solidFill>
                  <a:srgbClr val="7030A0"/>
                </a:solidFill>
                <a:latin typeface="Arial Rounded MT Bold" pitchFamily="34" charset="0"/>
              </a:rPr>
            </a:br>
            <a:r>
              <a:rPr lang="en-US" sz="2400" dirty="0" smtClean="0">
                <a:solidFill>
                  <a:srgbClr val="00B050"/>
                </a:solidFill>
                <a:latin typeface="Arial Rounded MT Bold" pitchFamily="34" charset="0"/>
              </a:rPr>
              <a:t>The </a:t>
            </a:r>
            <a:r>
              <a:rPr lang="en-US" sz="2400" dirty="0">
                <a:solidFill>
                  <a:srgbClr val="00B050"/>
                </a:solidFill>
                <a:latin typeface="Arial Rounded MT Bold" pitchFamily="34" charset="0"/>
              </a:rPr>
              <a:t>first formal </a:t>
            </a:r>
            <a:r>
              <a:rPr lang="en-US" sz="2400" dirty="0" err="1">
                <a:solidFill>
                  <a:srgbClr val="00B050"/>
                </a:solidFill>
                <a:latin typeface="Arial Rounded MT Bold" pitchFamily="34" charset="0"/>
              </a:rPr>
              <a:t>teacher‟s</a:t>
            </a:r>
            <a:r>
              <a:rPr lang="en-US" sz="2400" dirty="0">
                <a:solidFill>
                  <a:srgbClr val="00B050"/>
                </a:solidFill>
                <a:latin typeface="Arial Rounded MT Bold" pitchFamily="34" charset="0"/>
              </a:rPr>
              <a:t> training School in India was set up at </a:t>
            </a:r>
            <a:r>
              <a:rPr lang="en-US" sz="2400" dirty="0" err="1">
                <a:solidFill>
                  <a:srgbClr val="00B050"/>
                </a:solidFill>
                <a:latin typeface="Arial Rounded MT Bold" pitchFamily="34" charset="0"/>
              </a:rPr>
              <a:t>Serampur</a:t>
            </a:r>
            <a:r>
              <a:rPr lang="en-US" sz="2400" dirty="0">
                <a:solidFill>
                  <a:srgbClr val="00B050"/>
                </a:solidFill>
                <a:latin typeface="Arial Rounded MT Bold" pitchFamily="34" charset="0"/>
              </a:rPr>
              <a:t> in Bengal in the name of “Normal School” by Carey, </a:t>
            </a:r>
            <a:r>
              <a:rPr lang="en-US" sz="2400" dirty="0" err="1">
                <a:solidFill>
                  <a:srgbClr val="00B050"/>
                </a:solidFill>
                <a:latin typeface="Arial Rounded MT Bold" pitchFamily="34" charset="0"/>
              </a:rPr>
              <a:t>Marshman</a:t>
            </a:r>
            <a:r>
              <a:rPr lang="en-US" sz="2400" dirty="0">
                <a:solidFill>
                  <a:srgbClr val="00B050"/>
                </a:solidFill>
                <a:latin typeface="Arial Rounded MT Bold" pitchFamily="34" charset="0"/>
              </a:rPr>
              <a:t> and Ward in 1793</a:t>
            </a:r>
            <a:r>
              <a:rPr lang="en-US" sz="2400" dirty="0" smtClean="0">
                <a:solidFill>
                  <a:srgbClr val="00B050"/>
                </a:solidFill>
                <a:latin typeface="Arial Rounded MT Bold" pitchFamily="34" charset="0"/>
              </a:rPr>
              <a:t>.</a:t>
            </a:r>
            <a:br>
              <a:rPr lang="en-US" sz="2400" dirty="0" smtClean="0">
                <a:solidFill>
                  <a:srgbClr val="00B050"/>
                </a:solidFill>
                <a:latin typeface="Arial Rounded MT Bold" pitchFamily="34" charset="0"/>
              </a:rPr>
            </a:br>
            <a:r>
              <a:rPr lang="en-US" sz="2400" dirty="0" smtClean="0">
                <a:solidFill>
                  <a:srgbClr val="7030A0"/>
                </a:solidFill>
                <a:latin typeface="Arial Rounded MT Bold" pitchFamily="34" charset="0"/>
              </a:rPr>
              <a:t> </a:t>
            </a:r>
            <a:r>
              <a:rPr lang="en-US" sz="2400" dirty="0">
                <a:solidFill>
                  <a:srgbClr val="7030A0"/>
                </a:solidFill>
                <a:latin typeface="Arial Rounded MT Bold" pitchFamily="34" charset="0"/>
              </a:rPr>
              <a:t>In Bombay, the Native Education Society trained a number of teachers for the improvement of teaching in primary schools. </a:t>
            </a:r>
            <a:r>
              <a:rPr lang="en-US" sz="2400" dirty="0" smtClean="0">
                <a:solidFill>
                  <a:srgbClr val="7030A0"/>
                </a:solidFill>
                <a:latin typeface="Arial Rounded MT Bold" pitchFamily="34" charset="0"/>
              </a:rPr>
              <a:t/>
            </a:r>
            <a:br>
              <a:rPr lang="en-US" sz="2400" dirty="0" smtClean="0">
                <a:solidFill>
                  <a:srgbClr val="7030A0"/>
                </a:solidFill>
                <a:latin typeface="Arial Rounded MT Bold" pitchFamily="34" charset="0"/>
              </a:rPr>
            </a:br>
            <a:r>
              <a:rPr lang="en-US" sz="2400" dirty="0" smtClean="0">
                <a:solidFill>
                  <a:srgbClr val="C00000"/>
                </a:solidFill>
                <a:latin typeface="Arial Rounded MT Bold" pitchFamily="34" charset="0"/>
              </a:rPr>
              <a:t>In </a:t>
            </a:r>
            <a:r>
              <a:rPr lang="en-US" sz="2400" dirty="0">
                <a:solidFill>
                  <a:srgbClr val="C00000"/>
                </a:solidFill>
                <a:latin typeface="Arial Rounded MT Bold" pitchFamily="34" charset="0"/>
              </a:rPr>
              <a:t>Bengal the Calcutta School Society did pioneering work for the training of teachers for indigenous schools. </a:t>
            </a:r>
            <a:r>
              <a:rPr lang="en-US" sz="2400" dirty="0" smtClean="0">
                <a:solidFill>
                  <a:srgbClr val="C00000"/>
                </a:solidFill>
                <a:latin typeface="Arial Rounded MT Bold" pitchFamily="34" charset="0"/>
              </a:rPr>
              <a:t/>
            </a:r>
            <a:br>
              <a:rPr lang="en-US" sz="2400" dirty="0" smtClean="0">
                <a:solidFill>
                  <a:srgbClr val="C00000"/>
                </a:solidFill>
                <a:latin typeface="Arial Rounded MT Bold" pitchFamily="34" charset="0"/>
              </a:rPr>
            </a:br>
            <a:r>
              <a:rPr lang="en-US" sz="2400" dirty="0" smtClean="0">
                <a:solidFill>
                  <a:srgbClr val="7030A0"/>
                </a:solidFill>
                <a:latin typeface="Arial Rounded MT Bold" pitchFamily="34" charset="0"/>
              </a:rPr>
              <a:t>The </a:t>
            </a:r>
            <a:r>
              <a:rPr lang="en-US" sz="2400" dirty="0">
                <a:solidFill>
                  <a:srgbClr val="7030A0"/>
                </a:solidFill>
                <a:latin typeface="Arial Rounded MT Bold" pitchFamily="34" charset="0"/>
              </a:rPr>
              <a:t>Ladies Society of Calcutta started a training class for training women teachers in the Calcutta Central School for girls. </a:t>
            </a:r>
            <a:r>
              <a:rPr lang="en-US" sz="2400" dirty="0" smtClean="0">
                <a:solidFill>
                  <a:srgbClr val="7030A0"/>
                </a:solidFill>
                <a:latin typeface="Arial Rounded MT Bold" pitchFamily="34" charset="0"/>
              </a:rPr>
              <a:t/>
            </a:r>
            <a:br>
              <a:rPr lang="en-US" sz="2400" dirty="0" smtClean="0">
                <a:solidFill>
                  <a:srgbClr val="7030A0"/>
                </a:solidFill>
                <a:latin typeface="Arial Rounded MT Bold" pitchFamily="34" charset="0"/>
              </a:rPr>
            </a:br>
            <a:r>
              <a:rPr lang="en-US" sz="2400" dirty="0" smtClean="0">
                <a:solidFill>
                  <a:srgbClr val="C00000"/>
                </a:solidFill>
                <a:latin typeface="Arial Rounded MT Bold" pitchFamily="34" charset="0"/>
              </a:rPr>
              <a:t>A </a:t>
            </a:r>
            <a:r>
              <a:rPr lang="en-US" sz="2400" dirty="0">
                <a:solidFill>
                  <a:srgbClr val="C00000"/>
                </a:solidFill>
                <a:latin typeface="Arial Rounded MT Bold" pitchFamily="34" charset="0"/>
              </a:rPr>
              <a:t>number of government training schools were also set up in the first half of the nineteenth century.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9799981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6">
              <a:lumMod val="20000"/>
              <a:lumOff val="80000"/>
            </a:schemeClr>
          </a:solidFill>
        </p:spPr>
        <p:txBody>
          <a:bodyPr>
            <a:normAutofit/>
          </a:bodyPr>
          <a:lstStyle/>
          <a:p>
            <a:r>
              <a:rPr lang="en-US" dirty="0" smtClean="0">
                <a:solidFill>
                  <a:srgbClr val="00B050"/>
                </a:solidFill>
              </a:rPr>
              <a:t>Sir </a:t>
            </a:r>
            <a:r>
              <a:rPr lang="en-US" dirty="0">
                <a:solidFill>
                  <a:srgbClr val="00B050"/>
                </a:solidFill>
              </a:rPr>
              <a:t>Munro, in his Minute dated 13 December 1823, gave some ideas for the improvement of the education of teachers. He suggested an increase in their allowance and different types of syllabi for Hindu and Muslim teachers.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4">
              <a:lumMod val="60000"/>
              <a:lumOff val="40000"/>
            </a:schemeClr>
          </a:solidFill>
        </p:spPr>
        <p:txBody>
          <a:bodyPr>
            <a:normAutofit/>
          </a:bodyPr>
          <a:lstStyle/>
          <a:p>
            <a:r>
              <a:rPr lang="en-US" sz="5400" dirty="0">
                <a:solidFill>
                  <a:srgbClr val="FFFF00"/>
                </a:solidFill>
                <a:latin typeface="Baskerville Old Face" pitchFamily="18" charset="0"/>
              </a:rPr>
              <a:t>In June 1826, the first normal school was started in Madras under the management and with the finances of the British government. Initially it prepared teachers for the district schools.</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00B0F0"/>
          </a:solidFill>
        </p:spPr>
        <p:txBody>
          <a:bodyPr>
            <a:noAutofit/>
          </a:bodyPr>
          <a:lstStyle/>
          <a:p>
            <a:r>
              <a:rPr lang="en-US" sz="3200" dirty="0">
                <a:solidFill>
                  <a:srgbClr val="FFFF00"/>
                </a:solidFill>
                <a:latin typeface="Arial Narrow" pitchFamily="34" charset="0"/>
              </a:rPr>
              <a:t>A number of government training schools were also set up in the first half of the nineteenth century</a:t>
            </a:r>
            <a:r>
              <a:rPr lang="en-US" sz="3200" dirty="0" smtClean="0">
                <a:solidFill>
                  <a:srgbClr val="FFFF00"/>
                </a:solidFill>
                <a:latin typeface="Arial Narrow" pitchFamily="34" charset="0"/>
              </a:rPr>
              <a:t>.</a:t>
            </a:r>
            <a:br>
              <a:rPr lang="en-US" sz="3200" dirty="0" smtClean="0">
                <a:solidFill>
                  <a:srgbClr val="FFFF00"/>
                </a:solidFill>
                <a:latin typeface="Arial Narrow" pitchFamily="34" charset="0"/>
              </a:rPr>
            </a:br>
            <a:r>
              <a:rPr lang="en-US" sz="3200" dirty="0" smtClean="0">
                <a:solidFill>
                  <a:srgbClr val="FFFF00"/>
                </a:solidFill>
                <a:latin typeface="Arial Narrow" pitchFamily="34" charset="0"/>
              </a:rPr>
              <a:t> </a:t>
            </a:r>
            <a:r>
              <a:rPr lang="en-US" sz="3200" dirty="0">
                <a:solidFill>
                  <a:srgbClr val="DB37B0"/>
                </a:solidFill>
                <a:latin typeface="Arial Narrow" pitchFamily="34" charset="0"/>
              </a:rPr>
              <a:t>Wood's </a:t>
            </a:r>
            <a:r>
              <a:rPr lang="en-US" sz="3200" dirty="0" err="1">
                <a:solidFill>
                  <a:srgbClr val="DB37B0"/>
                </a:solidFill>
                <a:latin typeface="Arial Narrow" pitchFamily="34" charset="0"/>
              </a:rPr>
              <a:t>Despatch</a:t>
            </a:r>
            <a:r>
              <a:rPr lang="en-US" sz="3200" dirty="0">
                <a:solidFill>
                  <a:srgbClr val="DB37B0"/>
                </a:solidFill>
                <a:latin typeface="Arial Narrow" pitchFamily="34" charset="0"/>
              </a:rPr>
              <a:t> (1854) – The Wood's </a:t>
            </a:r>
            <a:r>
              <a:rPr lang="en-US" sz="3200" dirty="0" err="1">
                <a:solidFill>
                  <a:srgbClr val="DB37B0"/>
                </a:solidFill>
                <a:latin typeface="Arial Narrow" pitchFamily="34" charset="0"/>
              </a:rPr>
              <a:t>Despatch</a:t>
            </a:r>
            <a:r>
              <a:rPr lang="en-US" sz="3200" dirty="0">
                <a:solidFill>
                  <a:srgbClr val="DB37B0"/>
                </a:solidFill>
                <a:latin typeface="Arial Narrow" pitchFamily="34" charset="0"/>
              </a:rPr>
              <a:t> (popularly known as Magna Charta of English Education in India), an important educational document was released on 19 July, 1854. </a:t>
            </a:r>
            <a:r>
              <a:rPr lang="en-US" sz="3200" dirty="0" smtClean="0">
                <a:solidFill>
                  <a:srgbClr val="DB37B0"/>
                </a:solidFill>
                <a:latin typeface="Arial Narrow" pitchFamily="34" charset="0"/>
              </a:rPr>
              <a:t/>
            </a:r>
            <a:br>
              <a:rPr lang="en-US" sz="3200" dirty="0" smtClean="0">
                <a:solidFill>
                  <a:srgbClr val="DB37B0"/>
                </a:solidFill>
                <a:latin typeface="Arial Narrow" pitchFamily="34" charset="0"/>
              </a:rPr>
            </a:br>
            <a:r>
              <a:rPr lang="en-US" sz="3200" dirty="0" smtClean="0">
                <a:solidFill>
                  <a:srgbClr val="FFFF00"/>
                </a:solidFill>
                <a:latin typeface="Arial Narrow" pitchFamily="34" charset="0"/>
              </a:rPr>
              <a:t>It </a:t>
            </a:r>
            <a:r>
              <a:rPr lang="en-US" sz="3200" dirty="0">
                <a:solidFill>
                  <a:srgbClr val="FFFF00"/>
                </a:solidFill>
                <a:latin typeface="Arial Narrow" pitchFamily="34" charset="0"/>
              </a:rPr>
              <a:t>was rightly been called the most important document on English education in India. It gave some very valuable suggestions for the improvement of the education of teachers. It suggested that allowances be given to persons who possess and aptness for teaching and who are willing to devote themselves to the profession of school master.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92D050"/>
          </a:solidFill>
        </p:spPr>
        <p:txBody>
          <a:bodyPr>
            <a:noAutofit/>
          </a:bodyPr>
          <a:lstStyle/>
          <a:p>
            <a:r>
              <a:rPr lang="en-US" sz="3600" dirty="0" smtClean="0">
                <a:solidFill>
                  <a:schemeClr val="bg2"/>
                </a:solidFill>
                <a:latin typeface="Baskerville Old Face" pitchFamily="18" charset="0"/>
              </a:rPr>
              <a:t>The </a:t>
            </a:r>
            <a:r>
              <a:rPr lang="en-US" sz="3600" dirty="0" err="1">
                <a:solidFill>
                  <a:schemeClr val="bg2"/>
                </a:solidFill>
                <a:latin typeface="Baskerville Old Face" pitchFamily="18" charset="0"/>
              </a:rPr>
              <a:t>Despatch</a:t>
            </a:r>
            <a:r>
              <a:rPr lang="en-US" sz="3600" dirty="0">
                <a:solidFill>
                  <a:schemeClr val="bg2"/>
                </a:solidFill>
                <a:latin typeface="Baskerville Old Face" pitchFamily="18" charset="0"/>
              </a:rPr>
              <a:t> urged the establishment of training schools in India. The </a:t>
            </a:r>
            <a:r>
              <a:rPr lang="en-US" sz="3600" dirty="0" err="1">
                <a:solidFill>
                  <a:schemeClr val="bg2"/>
                </a:solidFill>
                <a:latin typeface="Baskerville Old Face" pitchFamily="18" charset="0"/>
              </a:rPr>
              <a:t>Despatch</a:t>
            </a:r>
            <a:r>
              <a:rPr lang="en-US" sz="3600" dirty="0">
                <a:solidFill>
                  <a:schemeClr val="bg2"/>
                </a:solidFill>
                <a:latin typeface="Baskerville Old Face" pitchFamily="18" charset="0"/>
              </a:rPr>
              <a:t> suggested the introduction of pupil teacher system (as prevailed in England) in India and an award/ stipend to the pupil teachers and a small payment to the masters of the school to which they were attached. On successful completion of the training </a:t>
            </a:r>
            <a:r>
              <a:rPr lang="en-US" sz="3600" dirty="0" err="1">
                <a:solidFill>
                  <a:schemeClr val="bg2"/>
                </a:solidFill>
                <a:latin typeface="Baskerville Old Face" pitchFamily="18" charset="0"/>
              </a:rPr>
              <a:t>programme</a:t>
            </a:r>
            <a:r>
              <a:rPr lang="en-US" sz="3600" dirty="0">
                <a:solidFill>
                  <a:schemeClr val="bg2"/>
                </a:solidFill>
                <a:latin typeface="Baskerville Old Face" pitchFamily="18" charset="0"/>
              </a:rPr>
              <a:t> they were to be given certificates and employment. </a:t>
            </a:r>
            <a:r>
              <a:rPr lang="en-US" sz="3600" dirty="0" smtClean="0">
                <a:solidFill>
                  <a:schemeClr val="bg2"/>
                </a:solidFill>
                <a:latin typeface="Baskerville Old Face" pitchFamily="18" charset="0"/>
              </a:rPr>
              <a:t/>
            </a:r>
            <a:br>
              <a:rPr lang="en-US" sz="3600" dirty="0" smtClean="0">
                <a:solidFill>
                  <a:schemeClr val="bg2"/>
                </a:solidFill>
                <a:latin typeface="Baskerville Old Face" pitchFamily="18" charset="0"/>
              </a:rPr>
            </a:br>
            <a:r>
              <a:rPr lang="en-US" sz="3600" dirty="0" smtClean="0">
                <a:solidFill>
                  <a:schemeClr val="bg2"/>
                </a:solidFill>
                <a:latin typeface="Baskerville Old Face" pitchFamily="18" charset="0"/>
              </a:rPr>
              <a:t>So </a:t>
            </a:r>
            <a:r>
              <a:rPr lang="en-US" sz="3600" dirty="0">
                <a:solidFill>
                  <a:schemeClr val="bg2"/>
                </a:solidFill>
                <a:latin typeface="Baskerville Old Face" pitchFamily="18" charset="0"/>
              </a:rPr>
              <a:t>the </a:t>
            </a:r>
            <a:r>
              <a:rPr lang="en-US" sz="3600" dirty="0" err="1">
                <a:solidFill>
                  <a:schemeClr val="bg2"/>
                </a:solidFill>
                <a:latin typeface="Baskerville Old Face" pitchFamily="18" charset="0"/>
              </a:rPr>
              <a:t>Despatch</a:t>
            </a:r>
            <a:r>
              <a:rPr lang="en-US" sz="3600" dirty="0">
                <a:solidFill>
                  <a:schemeClr val="bg2"/>
                </a:solidFill>
                <a:latin typeface="Baskerville Old Face" pitchFamily="18" charset="0"/>
              </a:rPr>
              <a:t> introduced sufficient incentive for the would-be teachers.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7906436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FFFF00"/>
          </a:solidFill>
        </p:spPr>
        <p:txBody>
          <a:bodyPr>
            <a:normAutofit fontScale="90000"/>
          </a:bodyPr>
          <a:lstStyle/>
          <a:p>
            <a:r>
              <a:rPr lang="en-US" dirty="0">
                <a:solidFill>
                  <a:schemeClr val="accent5">
                    <a:lumMod val="75000"/>
                  </a:schemeClr>
                </a:solidFill>
                <a:latin typeface="Bell MT" pitchFamily="18" charset="0"/>
              </a:rPr>
              <a:t>In 1959, Lord Stanley, Secretary of State for India, greatly emphasized on teacher training. The </a:t>
            </a:r>
            <a:r>
              <a:rPr lang="en-US" dirty="0" err="1">
                <a:solidFill>
                  <a:schemeClr val="accent5">
                    <a:lumMod val="75000"/>
                  </a:schemeClr>
                </a:solidFill>
                <a:latin typeface="Bell MT" pitchFamily="18" charset="0"/>
              </a:rPr>
              <a:t>Despatch</a:t>
            </a:r>
            <a:r>
              <a:rPr lang="en-US" dirty="0">
                <a:solidFill>
                  <a:schemeClr val="accent5">
                    <a:lumMod val="75000"/>
                  </a:schemeClr>
                </a:solidFill>
                <a:latin typeface="Bell MT" pitchFamily="18" charset="0"/>
              </a:rPr>
              <a:t> very emphatically stated that the administration should desist from procuring teachers from England and that teachers for vernacular schools should be made available locally. In 1859, the new grant-in-aid rules provided that salary grants to schools be given to those teachers who had obtained a certificate of teacher training.</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randomBar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6">
              <a:lumMod val="75000"/>
            </a:schemeClr>
          </a:solidFill>
        </p:spPr>
        <p:txBody>
          <a:bodyPr>
            <a:noAutofit/>
          </a:bodyPr>
          <a:lstStyle/>
          <a:p>
            <a:r>
              <a:rPr lang="en-US" sz="2400" dirty="0">
                <a:solidFill>
                  <a:schemeClr val="bg2"/>
                </a:solidFill>
                <a:latin typeface="Bodoni MT" pitchFamily="18" charset="0"/>
              </a:rPr>
              <a:t>Lord Stanley's </a:t>
            </a:r>
            <a:r>
              <a:rPr lang="en-US" sz="2400" dirty="0" err="1">
                <a:solidFill>
                  <a:schemeClr val="bg2"/>
                </a:solidFill>
                <a:latin typeface="Bodoni MT" pitchFamily="18" charset="0"/>
              </a:rPr>
              <a:t>Despatch</a:t>
            </a:r>
            <a:r>
              <a:rPr lang="en-US" sz="2400" dirty="0">
                <a:solidFill>
                  <a:schemeClr val="bg2"/>
                </a:solidFill>
                <a:latin typeface="Bodoni MT" pitchFamily="18" charset="0"/>
              </a:rPr>
              <a:t> (1859)–In 1959, Lord Stanley, Secretary of State for India, greatly emphasized on teacher training. The </a:t>
            </a:r>
            <a:r>
              <a:rPr lang="en-US" sz="2400" dirty="0" err="1">
                <a:solidFill>
                  <a:schemeClr val="bg2"/>
                </a:solidFill>
                <a:latin typeface="Bodoni MT" pitchFamily="18" charset="0"/>
              </a:rPr>
              <a:t>Despatch</a:t>
            </a:r>
            <a:r>
              <a:rPr lang="en-US" sz="2400" dirty="0">
                <a:solidFill>
                  <a:schemeClr val="bg2"/>
                </a:solidFill>
                <a:latin typeface="Bodoni MT" pitchFamily="18" charset="0"/>
              </a:rPr>
              <a:t> very emphatically stated that the administration should desist from procuring teachers from England and that teachers for vernacular schools should be made available locally</a:t>
            </a:r>
            <a:r>
              <a:rPr lang="en-US" sz="2400" dirty="0" smtClean="0">
                <a:solidFill>
                  <a:schemeClr val="bg2"/>
                </a:solidFill>
                <a:latin typeface="Bodoni MT" pitchFamily="18" charset="0"/>
              </a:rPr>
              <a:t>.</a:t>
            </a:r>
            <a:br>
              <a:rPr lang="en-US" sz="2400" dirty="0" smtClean="0">
                <a:solidFill>
                  <a:schemeClr val="bg2"/>
                </a:solidFill>
                <a:latin typeface="Bodoni MT" pitchFamily="18" charset="0"/>
              </a:rPr>
            </a:br>
            <a:r>
              <a:rPr lang="en-US" sz="2400" dirty="0" smtClean="0">
                <a:solidFill>
                  <a:schemeClr val="bg2"/>
                </a:solidFill>
                <a:latin typeface="Bodoni MT" pitchFamily="18" charset="0"/>
              </a:rPr>
              <a:t> </a:t>
            </a:r>
            <a:r>
              <a:rPr lang="en-US" sz="2400" dirty="0">
                <a:solidFill>
                  <a:srgbClr val="00B0F0"/>
                </a:solidFill>
                <a:latin typeface="Bodoni MT" pitchFamily="18" charset="0"/>
              </a:rPr>
              <a:t>In 1859, the new grant-in-aid rules provided that salary grants to schools be given to those teachers who had obtained a certificate of teacher training. In 1882 there existed 106 Normal Schools, including 15 institutions meant exclusively for women. </a:t>
            </a:r>
            <a:r>
              <a:rPr lang="en-US" sz="2400" dirty="0">
                <a:solidFill>
                  <a:srgbClr val="D4FCDC"/>
                </a:solidFill>
                <a:latin typeface="Bodoni MT" pitchFamily="18" charset="0"/>
              </a:rPr>
              <a:t>About the training of secondary teachers, training classes were added to the following schools: (i) Government Normal School, Madras (1856) (ii)Central Training School, Lahore (1877) In 1886, the first training college to prepare secondary school teachers was set up at </a:t>
            </a:r>
            <a:r>
              <a:rPr lang="en-US" sz="2400" dirty="0" err="1">
                <a:solidFill>
                  <a:srgbClr val="D4FCDC"/>
                </a:solidFill>
                <a:latin typeface="Bodoni MT" pitchFamily="18" charset="0"/>
              </a:rPr>
              <a:t>Saidapet</a:t>
            </a:r>
            <a:r>
              <a:rPr lang="en-US" sz="2400" dirty="0">
                <a:solidFill>
                  <a:srgbClr val="D4FCDC"/>
                </a:solidFill>
                <a:latin typeface="Bodoni MT" pitchFamily="18" charset="0"/>
              </a:rPr>
              <a:t> in Madras followed by the opening of a Secondary Department in the Nagpur Training School in </a:t>
            </a:r>
            <a:r>
              <a:rPr lang="en-US" sz="2400" dirty="0" smtClean="0">
                <a:solidFill>
                  <a:srgbClr val="D4FCDC"/>
                </a:solidFill>
                <a:latin typeface="Bodoni MT" pitchFamily="18" charset="0"/>
              </a:rPr>
              <a:t>1889.</a:t>
            </a:r>
            <a:endParaRPr lang="en-US" sz="1400" dirty="0">
              <a:solidFill>
                <a:srgbClr val="D4FCDC"/>
              </a:solidFill>
              <a:latin typeface="Bodoni MT" pitchFamily="18"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1">
              <a:lumMod val="60000"/>
              <a:lumOff val="40000"/>
            </a:schemeClr>
          </a:solidFill>
        </p:spPr>
        <p:txBody>
          <a:bodyPr>
            <a:noAutofit/>
          </a:bodyPr>
          <a:lstStyle/>
          <a:p>
            <a:r>
              <a:rPr lang="en-US" sz="3200" dirty="0" smtClean="0">
                <a:solidFill>
                  <a:srgbClr val="C00000"/>
                </a:solidFill>
                <a:latin typeface="Arial Rounded MT Bold" pitchFamily="34" charset="0"/>
              </a:rPr>
              <a:t> </a:t>
            </a:r>
            <a:r>
              <a:rPr lang="en-US" sz="3200" dirty="0">
                <a:solidFill>
                  <a:srgbClr val="C00000"/>
                </a:solidFill>
                <a:latin typeface="Arial Rounded MT Bold" pitchFamily="34" charset="0"/>
              </a:rPr>
              <a:t>Towards the end of nineteenth century, there were </a:t>
            </a:r>
            <a:r>
              <a:rPr lang="en-US" sz="3200" dirty="0">
                <a:solidFill>
                  <a:srgbClr val="FFFF00"/>
                </a:solidFill>
                <a:latin typeface="Arial Rounded MT Bold" pitchFamily="34" charset="0"/>
              </a:rPr>
              <a:t>only six training colleges in India</a:t>
            </a:r>
            <a:r>
              <a:rPr lang="en-US" sz="3200" dirty="0">
                <a:solidFill>
                  <a:srgbClr val="C00000"/>
                </a:solidFill>
                <a:latin typeface="Arial Rounded MT Bold" pitchFamily="34" charset="0"/>
              </a:rPr>
              <a:t>. Government of India Resolution on Education Policy (1904)–This is one of the most important educational documents which laid down the policies for the future educational system. Lord Curzon, the-then Viceroy of India felt the need of the training of teachers. It made some very vital suggestions for the improvement of the teacher-training </a:t>
            </a:r>
            <a:r>
              <a:rPr lang="en-US" sz="3200" dirty="0" err="1">
                <a:solidFill>
                  <a:srgbClr val="C00000"/>
                </a:solidFill>
                <a:latin typeface="Arial Rounded MT Bold" pitchFamily="34" charset="0"/>
              </a:rPr>
              <a:t>Programme</a:t>
            </a:r>
            <a:r>
              <a:rPr lang="en-US" sz="3200" dirty="0">
                <a:solidFill>
                  <a:srgbClr val="C00000"/>
                </a:solidFill>
                <a:latin typeface="Arial Rounded MT Bold" pitchFamily="34" charset="0"/>
              </a:rPr>
              <a:t>. </a:t>
            </a:r>
            <a:endParaRPr lang="en-US" sz="1800" dirty="0">
              <a:solidFill>
                <a:srgbClr val="C00000"/>
              </a:solidFill>
              <a:latin typeface="Arial Rounded MT Bold"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42046178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201"/>
            <a:ext cx="9144000" cy="6400799"/>
          </a:xfrm>
          <a:solidFill>
            <a:srgbClr val="92D050"/>
          </a:solidFill>
        </p:spPr>
        <p:txBody>
          <a:bodyPr>
            <a:noAutofit/>
          </a:bodyPr>
          <a:lstStyle/>
          <a:p>
            <a:r>
              <a:rPr lang="en-US" sz="3600" dirty="0" smtClean="0">
                <a:solidFill>
                  <a:schemeClr val="accent6">
                    <a:lumMod val="75000"/>
                  </a:schemeClr>
                </a:solidFill>
                <a:latin typeface="Arial Rounded MT Bold" pitchFamily="34" charset="0"/>
              </a:rPr>
              <a:t>These </a:t>
            </a:r>
            <a:r>
              <a:rPr lang="en-US" sz="3600" dirty="0">
                <a:solidFill>
                  <a:schemeClr val="accent6">
                    <a:lumMod val="75000"/>
                  </a:schemeClr>
                </a:solidFill>
                <a:latin typeface="Arial Rounded MT Bold" pitchFamily="34" charset="0"/>
              </a:rPr>
              <a:t>were: </a:t>
            </a:r>
            <a:r>
              <a:rPr lang="en-US" sz="3600" dirty="0" smtClean="0">
                <a:solidFill>
                  <a:schemeClr val="accent6">
                    <a:lumMod val="75000"/>
                  </a:schemeClr>
                </a:solidFill>
                <a:latin typeface="Arial Rounded MT Bold" pitchFamily="34" charset="0"/>
              </a:rPr>
              <a:t>(</a:t>
            </a:r>
            <a:r>
              <a:rPr lang="en-US" sz="3600" dirty="0">
                <a:solidFill>
                  <a:schemeClr val="accent6">
                    <a:lumMod val="75000"/>
                  </a:schemeClr>
                </a:solidFill>
                <a:latin typeface="Arial Rounded MT Bold" pitchFamily="34" charset="0"/>
              </a:rPr>
              <a:t>a) Training Colleges: The Resolution enunciated that if Secondary Education was to be improved then the teachers should be trained in the art of teaching. There were five teacher training colleges in all at places like Madras, </a:t>
            </a:r>
            <a:r>
              <a:rPr lang="en-US" sz="3600" dirty="0" err="1">
                <a:solidFill>
                  <a:schemeClr val="accent6">
                    <a:lumMod val="75000"/>
                  </a:schemeClr>
                </a:solidFill>
                <a:latin typeface="Arial Rounded MT Bold" pitchFamily="34" charset="0"/>
              </a:rPr>
              <a:t>Kurseong</a:t>
            </a:r>
            <a:r>
              <a:rPr lang="en-US" sz="3600" dirty="0">
                <a:solidFill>
                  <a:schemeClr val="accent6">
                    <a:lumMod val="75000"/>
                  </a:schemeClr>
                </a:solidFill>
                <a:latin typeface="Arial Rounded MT Bold" pitchFamily="34" charset="0"/>
              </a:rPr>
              <a:t>, Allahabad, Lahore and </a:t>
            </a:r>
            <a:r>
              <a:rPr lang="en-US" sz="3600" dirty="0" err="1">
                <a:solidFill>
                  <a:schemeClr val="accent6">
                    <a:lumMod val="75000"/>
                  </a:schemeClr>
                </a:solidFill>
                <a:latin typeface="Arial Rounded MT Bold" pitchFamily="34" charset="0"/>
              </a:rPr>
              <a:t>Jubbulpur</a:t>
            </a:r>
            <a:r>
              <a:rPr lang="en-US" sz="3600" dirty="0">
                <a:solidFill>
                  <a:schemeClr val="accent6">
                    <a:lumMod val="75000"/>
                  </a:schemeClr>
                </a:solidFill>
                <a:latin typeface="Arial Rounded MT Bold" pitchFamily="34" charset="0"/>
              </a:rPr>
              <a:t>. Intermediates or Graduates could seek admission to these Colleges. </a:t>
            </a:r>
            <a:r>
              <a:rPr lang="en-US" sz="3600" dirty="0" smtClean="0">
                <a:solidFill>
                  <a:schemeClr val="accent6">
                    <a:lumMod val="75000"/>
                  </a:schemeClr>
                </a:solidFill>
                <a:latin typeface="Arial Rounded MT Bold" pitchFamily="34" charset="0"/>
              </a:rPr>
              <a:t/>
            </a:r>
            <a:br>
              <a:rPr lang="en-US" sz="3600" dirty="0" smtClean="0">
                <a:solidFill>
                  <a:schemeClr val="accent6">
                    <a:lumMod val="75000"/>
                  </a:schemeClr>
                </a:solidFill>
                <a:latin typeface="Arial Rounded MT Bold" pitchFamily="34" charset="0"/>
              </a:rPr>
            </a:br>
            <a:endParaRPr lang="en-US" sz="2000" dirty="0">
              <a:solidFill>
                <a:schemeClr val="accent6">
                  <a:lumMod val="75000"/>
                </a:schemeClr>
              </a:solidFill>
              <a:latin typeface="Arial Rounded MT Bold"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4204617869"/>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lumMod val="40000"/>
              <a:lumOff val="60000"/>
            </a:schemeClr>
          </a:solidFill>
        </p:spPr>
        <p:txBody>
          <a:bodyPr>
            <a:noAutofit/>
          </a:bodyPr>
          <a:lstStyle/>
          <a:p>
            <a:r>
              <a:rPr lang="en-US" sz="4000" dirty="0" smtClean="0">
                <a:solidFill>
                  <a:srgbClr val="0070C0"/>
                </a:solidFill>
              </a:rPr>
              <a:t/>
            </a:r>
            <a:br>
              <a:rPr lang="en-US" sz="4000" dirty="0" smtClean="0">
                <a:solidFill>
                  <a:srgbClr val="0070C0"/>
                </a:solidFill>
              </a:rPr>
            </a:br>
            <a:r>
              <a:rPr lang="en-US" sz="4000" dirty="0">
                <a:solidFill>
                  <a:srgbClr val="0070C0"/>
                </a:solidFill>
              </a:rPr>
              <a:t/>
            </a:r>
            <a:br>
              <a:rPr lang="en-US" sz="4000" dirty="0">
                <a:solidFill>
                  <a:srgbClr val="0070C0"/>
                </a:solidFill>
              </a:rPr>
            </a:br>
            <a:r>
              <a:rPr lang="en-US" sz="4000" dirty="0" smtClean="0">
                <a:solidFill>
                  <a:srgbClr val="0070C0"/>
                </a:solidFill>
              </a:rPr>
              <a:t>OBJECTIVES</a:t>
            </a:r>
            <a:r>
              <a:rPr lang="en-US" sz="4000" dirty="0" smtClean="0">
                <a:solidFill>
                  <a:srgbClr val="0070C0"/>
                </a:solidFill>
              </a:rPr>
              <a:t>:</a:t>
            </a:r>
            <a:r>
              <a:rPr lang="en-US" sz="4000" dirty="0" smtClean="0">
                <a:solidFill>
                  <a:schemeClr val="accent6">
                    <a:lumMod val="75000"/>
                  </a:schemeClr>
                </a:solidFill>
              </a:rPr>
              <a:t/>
            </a:r>
            <a:br>
              <a:rPr lang="en-US" sz="4000" dirty="0" smtClean="0">
                <a:solidFill>
                  <a:schemeClr val="accent6">
                    <a:lumMod val="75000"/>
                  </a:schemeClr>
                </a:solidFill>
              </a:rPr>
            </a:br>
            <a:r>
              <a:rPr lang="en-US" sz="3600" dirty="0" smtClean="0">
                <a:solidFill>
                  <a:schemeClr val="accent6">
                    <a:lumMod val="75000"/>
                  </a:schemeClr>
                </a:solidFill>
              </a:rPr>
              <a:t>By the end of this lesson </a:t>
            </a:r>
            <a:br>
              <a:rPr lang="en-US" sz="3600" dirty="0" smtClean="0">
                <a:solidFill>
                  <a:schemeClr val="accent6">
                    <a:lumMod val="75000"/>
                  </a:schemeClr>
                </a:solidFill>
              </a:rPr>
            </a:br>
            <a:r>
              <a:rPr lang="en-US" sz="3600" dirty="0" smtClean="0">
                <a:solidFill>
                  <a:schemeClr val="accent6">
                    <a:lumMod val="75000"/>
                  </a:schemeClr>
                </a:solidFill>
              </a:rPr>
              <a:t>you will be able to </a:t>
            </a:r>
            <a:r>
              <a:rPr lang="en-US" sz="4000" dirty="0">
                <a:solidFill>
                  <a:schemeClr val="accent6">
                    <a:lumMod val="75000"/>
                  </a:schemeClr>
                </a:solidFill>
              </a:rPr>
              <a:t>s</a:t>
            </a:r>
            <a:r>
              <a:rPr lang="en-US" sz="4000" dirty="0" smtClean="0">
                <a:solidFill>
                  <a:schemeClr val="accent6">
                    <a:lumMod val="75000"/>
                  </a:schemeClr>
                </a:solidFill>
              </a:rPr>
              <a:t>ay:</a:t>
            </a:r>
            <a:br>
              <a:rPr lang="en-US" sz="4000" dirty="0" smtClean="0">
                <a:solidFill>
                  <a:schemeClr val="accent6">
                    <a:lumMod val="75000"/>
                  </a:schemeClr>
                </a:solidFill>
              </a:rPr>
            </a:br>
            <a:r>
              <a:rPr lang="en-US" sz="4000" dirty="0" smtClean="0">
                <a:solidFill>
                  <a:schemeClr val="accent6">
                    <a:lumMod val="75000"/>
                  </a:schemeClr>
                </a:solidFill>
              </a:rPr>
              <a:t> i) </a:t>
            </a:r>
            <a:r>
              <a:rPr lang="en-US" sz="4000" dirty="0" smtClean="0">
                <a:solidFill>
                  <a:schemeClr val="accent5">
                    <a:lumMod val="75000"/>
                  </a:schemeClr>
                </a:solidFill>
              </a:rPr>
              <a:t>The Concept Of Teaching, </a:t>
            </a:r>
            <a:br>
              <a:rPr lang="en-US" sz="4000" dirty="0" smtClean="0">
                <a:solidFill>
                  <a:schemeClr val="accent5">
                    <a:lumMod val="75000"/>
                  </a:schemeClr>
                </a:solidFill>
              </a:rPr>
            </a:br>
            <a:r>
              <a:rPr lang="en-US" sz="4000" dirty="0" smtClean="0">
                <a:solidFill>
                  <a:srgbClr val="FFFF00"/>
                </a:solidFill>
              </a:rPr>
              <a:t>ii) Instruction , </a:t>
            </a:r>
            <a:br>
              <a:rPr lang="en-US" sz="4000" dirty="0" smtClean="0">
                <a:solidFill>
                  <a:srgbClr val="FFFF00"/>
                </a:solidFill>
              </a:rPr>
            </a:br>
            <a:r>
              <a:rPr lang="en-US" sz="4000" dirty="0" smtClean="0">
                <a:solidFill>
                  <a:schemeClr val="tx2">
                    <a:lumMod val="60000"/>
                    <a:lumOff val="40000"/>
                  </a:schemeClr>
                </a:solidFill>
              </a:rPr>
              <a:t>iii) Indoctrination, </a:t>
            </a:r>
            <a:br>
              <a:rPr lang="en-US" sz="4000" dirty="0" smtClean="0">
                <a:solidFill>
                  <a:schemeClr val="tx2">
                    <a:lumMod val="60000"/>
                    <a:lumOff val="40000"/>
                  </a:schemeClr>
                </a:solidFill>
              </a:rPr>
            </a:br>
            <a:r>
              <a:rPr lang="en-US" sz="4000" dirty="0" smtClean="0">
                <a:solidFill>
                  <a:schemeClr val="accent6">
                    <a:lumMod val="75000"/>
                  </a:schemeClr>
                </a:solidFill>
              </a:rPr>
              <a:t>iv)Teacher And Teacher </a:t>
            </a:r>
            <a:r>
              <a:rPr lang="en-US" sz="4000" dirty="0" smtClean="0">
                <a:solidFill>
                  <a:schemeClr val="accent6">
                    <a:lumMod val="75000"/>
                  </a:schemeClr>
                </a:solidFill>
              </a:rPr>
              <a:t>Education:</a:t>
            </a:r>
            <a:br>
              <a:rPr lang="en-US" sz="4000" dirty="0" smtClean="0">
                <a:solidFill>
                  <a:schemeClr val="accent6">
                    <a:lumMod val="75000"/>
                  </a:schemeClr>
                </a:solidFill>
              </a:rPr>
            </a:br>
            <a:r>
              <a:rPr lang="en-US" sz="4000" dirty="0">
                <a:solidFill>
                  <a:srgbClr val="002060"/>
                </a:solidFill>
              </a:rPr>
              <a:t>Ancient Period, </a:t>
            </a:r>
            <a:r>
              <a:rPr lang="en-US" sz="4000" dirty="0" smtClean="0">
                <a:solidFill>
                  <a:srgbClr val="002060"/>
                </a:solidFill>
              </a:rPr>
              <a:t>Medieval Period</a:t>
            </a:r>
            <a:br>
              <a:rPr lang="en-US" sz="4000" dirty="0" smtClean="0">
                <a:solidFill>
                  <a:srgbClr val="002060"/>
                </a:solidFill>
              </a:rPr>
            </a:br>
            <a:r>
              <a:rPr lang="en-US" sz="4000" dirty="0" smtClean="0">
                <a:solidFill>
                  <a:srgbClr val="002060"/>
                </a:solidFill>
              </a:rPr>
              <a:t>( </a:t>
            </a:r>
            <a:r>
              <a:rPr lang="en-US" sz="4000" dirty="0">
                <a:solidFill>
                  <a:srgbClr val="002060"/>
                </a:solidFill>
              </a:rPr>
              <a:t>Jainism, Buddhism, Islam) </a:t>
            </a:r>
            <a:r>
              <a:rPr lang="en-US" sz="4000" dirty="0" smtClean="0">
                <a:solidFill>
                  <a:srgbClr val="002060"/>
                </a:solidFill>
              </a:rPr>
              <a:t>and</a:t>
            </a:r>
            <a:br>
              <a:rPr lang="en-US" sz="4000" dirty="0" smtClean="0">
                <a:solidFill>
                  <a:srgbClr val="002060"/>
                </a:solidFill>
              </a:rPr>
            </a:br>
            <a:r>
              <a:rPr lang="en-US" sz="4000" dirty="0" smtClean="0">
                <a:solidFill>
                  <a:srgbClr val="002060"/>
                </a:solidFill>
              </a:rPr>
              <a:t> </a:t>
            </a:r>
            <a:r>
              <a:rPr lang="en-US" sz="4000" dirty="0">
                <a:solidFill>
                  <a:srgbClr val="002060"/>
                </a:solidFill>
              </a:rPr>
              <a:t>British Period</a:t>
            </a:r>
            <a:br>
              <a:rPr lang="en-US" sz="4000" dirty="0">
                <a:solidFill>
                  <a:srgbClr val="002060"/>
                </a:solidFill>
              </a:rPr>
            </a:br>
            <a:r>
              <a:rPr lang="en-US" sz="4000" dirty="0" smtClean="0"/>
              <a:t/>
            </a:r>
            <a:br>
              <a:rPr lang="en-US" sz="4000" dirty="0" smtClean="0"/>
            </a:br>
            <a:endParaRPr lang="en-US" sz="4000"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75000"/>
            </a:schemeClr>
          </a:solidFill>
        </p:spPr>
        <p:txBody>
          <a:bodyPr>
            <a:noAutofit/>
          </a:bodyPr>
          <a:lstStyle/>
          <a:p>
            <a:r>
              <a:rPr lang="en-US" sz="2000" dirty="0" smtClean="0"/>
              <a:t/>
            </a:r>
            <a:br>
              <a:rPr lang="en-US" sz="2000" dirty="0" smtClean="0"/>
            </a:br>
            <a:r>
              <a:rPr lang="en-US" sz="2400" dirty="0" smtClean="0">
                <a:solidFill>
                  <a:srgbClr val="00B0F0"/>
                </a:solidFill>
                <a:latin typeface="Arial Rounded MT Bold" pitchFamily="34" charset="0"/>
              </a:rPr>
              <a:t>The </a:t>
            </a:r>
            <a:r>
              <a:rPr lang="en-US" sz="2400" dirty="0">
                <a:solidFill>
                  <a:srgbClr val="00B0F0"/>
                </a:solidFill>
                <a:latin typeface="Arial Rounded MT Bold" pitchFamily="34" charset="0"/>
              </a:rPr>
              <a:t>general principles upon which the training institutions were to be developed, were: </a:t>
            </a:r>
            <a:r>
              <a:rPr lang="en-US" sz="2400" dirty="0" smtClean="0">
                <a:solidFill>
                  <a:srgbClr val="00B0F0"/>
                </a:solidFill>
                <a:latin typeface="Arial Rounded MT Bold" pitchFamily="34" charset="0"/>
              </a:rPr>
              <a:t/>
            </a:r>
            <a:br>
              <a:rPr lang="en-US" sz="2400" dirty="0" smtClean="0">
                <a:solidFill>
                  <a:srgbClr val="00B0F0"/>
                </a:solidFill>
                <a:latin typeface="Arial Rounded MT Bold" pitchFamily="34" charset="0"/>
              </a:rPr>
            </a:br>
            <a:r>
              <a:rPr lang="en-US" sz="2400" dirty="0" smtClean="0">
                <a:solidFill>
                  <a:srgbClr val="D4FCDC"/>
                </a:solidFill>
                <a:latin typeface="Arial Rounded MT Bold" pitchFamily="34" charset="0"/>
              </a:rPr>
              <a:t>i</a:t>
            </a:r>
            <a:r>
              <a:rPr lang="en-US" sz="2400" dirty="0">
                <a:solidFill>
                  <a:srgbClr val="D4FCDC"/>
                </a:solidFill>
                <a:latin typeface="Arial Rounded MT Bold" pitchFamily="34" charset="0"/>
              </a:rPr>
              <a:t>. To enlist more men of ability and experience in the work of higher training</a:t>
            </a:r>
            <a:r>
              <a:rPr lang="en-US" sz="2400" dirty="0" smtClean="0">
                <a:solidFill>
                  <a:srgbClr val="D4FCDC"/>
                </a:solidFill>
                <a:latin typeface="Arial Rounded MT Bold" pitchFamily="34" charset="0"/>
              </a:rPr>
              <a:t>.</a:t>
            </a:r>
            <a:br>
              <a:rPr lang="en-US" sz="2400" dirty="0" smtClean="0">
                <a:solidFill>
                  <a:srgbClr val="D4FCDC"/>
                </a:solidFill>
                <a:latin typeface="Arial Rounded MT Bold" pitchFamily="34" charset="0"/>
              </a:rPr>
            </a:br>
            <a:r>
              <a:rPr lang="en-US" sz="2400" dirty="0" smtClean="0">
                <a:solidFill>
                  <a:srgbClr val="D4FCDC"/>
                </a:solidFill>
                <a:latin typeface="Arial Rounded MT Bold" pitchFamily="34" charset="0"/>
              </a:rPr>
              <a:t> </a:t>
            </a:r>
            <a:r>
              <a:rPr lang="en-US" sz="2400" dirty="0">
                <a:solidFill>
                  <a:srgbClr val="D4FCDC"/>
                </a:solidFill>
                <a:latin typeface="Arial Rounded MT Bold" pitchFamily="34" charset="0"/>
              </a:rPr>
              <a:t>ii. To equip the training colleges. </a:t>
            </a:r>
            <a:r>
              <a:rPr lang="en-US" sz="2400" dirty="0" smtClean="0">
                <a:solidFill>
                  <a:srgbClr val="D4FCDC"/>
                </a:solidFill>
                <a:latin typeface="Arial Rounded MT Bold" pitchFamily="34" charset="0"/>
              </a:rPr>
              <a:t/>
            </a:r>
            <a:br>
              <a:rPr lang="en-US" sz="2400" dirty="0" smtClean="0">
                <a:solidFill>
                  <a:srgbClr val="D4FCDC"/>
                </a:solidFill>
                <a:latin typeface="Arial Rounded MT Bold" pitchFamily="34" charset="0"/>
              </a:rPr>
            </a:br>
            <a:r>
              <a:rPr lang="en-US" sz="2400" dirty="0" smtClean="0">
                <a:solidFill>
                  <a:srgbClr val="D4FCDC"/>
                </a:solidFill>
                <a:latin typeface="Arial Rounded MT Bold" pitchFamily="34" charset="0"/>
              </a:rPr>
              <a:t>iii</a:t>
            </a:r>
            <a:r>
              <a:rPr lang="en-US" sz="2400" dirty="0">
                <a:solidFill>
                  <a:srgbClr val="D4FCDC"/>
                </a:solidFill>
                <a:latin typeface="Arial Rounded MT Bold" pitchFamily="34" charset="0"/>
              </a:rPr>
              <a:t>. To make the duration of the training </a:t>
            </a:r>
            <a:r>
              <a:rPr lang="en-US" sz="2400" dirty="0" err="1">
                <a:solidFill>
                  <a:srgbClr val="D4FCDC"/>
                </a:solidFill>
                <a:latin typeface="Arial Rounded MT Bold" pitchFamily="34" charset="0"/>
              </a:rPr>
              <a:t>programmes</a:t>
            </a:r>
            <a:r>
              <a:rPr lang="en-US" sz="2400" dirty="0">
                <a:solidFill>
                  <a:srgbClr val="D4FCDC"/>
                </a:solidFill>
                <a:latin typeface="Arial Rounded MT Bold" pitchFamily="34" charset="0"/>
              </a:rPr>
              <a:t> two years and for graduates, one year. The course would comprise knowledge of the principles which underlie the art of teaching and some degree of technical skill in the practice of the art</a:t>
            </a:r>
            <a:r>
              <a:rPr lang="en-US" sz="2400" dirty="0" smtClean="0">
                <a:solidFill>
                  <a:srgbClr val="D4FCDC"/>
                </a:solidFill>
                <a:latin typeface="Arial Rounded MT Bold" pitchFamily="34" charset="0"/>
              </a:rPr>
              <a:t>.</a:t>
            </a:r>
            <a:br>
              <a:rPr lang="en-US" sz="2400" dirty="0" smtClean="0">
                <a:solidFill>
                  <a:srgbClr val="D4FCDC"/>
                </a:solidFill>
                <a:latin typeface="Arial Rounded MT Bold" pitchFamily="34" charset="0"/>
              </a:rPr>
            </a:br>
            <a:r>
              <a:rPr lang="en-US" sz="2400" dirty="0" smtClean="0">
                <a:solidFill>
                  <a:srgbClr val="D4FCDC"/>
                </a:solidFill>
                <a:latin typeface="Arial Rounded MT Bold" pitchFamily="34" charset="0"/>
              </a:rPr>
              <a:t> </a:t>
            </a:r>
            <a:r>
              <a:rPr lang="en-US" sz="2400" dirty="0">
                <a:solidFill>
                  <a:srgbClr val="D4FCDC"/>
                </a:solidFill>
                <a:latin typeface="Arial Rounded MT Bold" pitchFamily="34" charset="0"/>
              </a:rPr>
              <a:t>iv. The course would culminate in a university degree or diploma. </a:t>
            </a:r>
            <a:r>
              <a:rPr lang="en-US" sz="2400" dirty="0" smtClean="0">
                <a:solidFill>
                  <a:srgbClr val="D4FCDC"/>
                </a:solidFill>
                <a:latin typeface="Arial Rounded MT Bold" pitchFamily="34" charset="0"/>
              </a:rPr>
              <a:t/>
            </a:r>
            <a:br>
              <a:rPr lang="en-US" sz="2400" dirty="0" smtClean="0">
                <a:solidFill>
                  <a:srgbClr val="D4FCDC"/>
                </a:solidFill>
                <a:latin typeface="Arial Rounded MT Bold" pitchFamily="34" charset="0"/>
              </a:rPr>
            </a:br>
            <a:r>
              <a:rPr lang="en-US" sz="2400" dirty="0" smtClean="0">
                <a:solidFill>
                  <a:srgbClr val="D4FCDC"/>
                </a:solidFill>
                <a:latin typeface="Arial Rounded MT Bold" pitchFamily="34" charset="0"/>
              </a:rPr>
              <a:t>v</a:t>
            </a:r>
            <a:r>
              <a:rPr lang="en-US" sz="2400" dirty="0">
                <a:solidFill>
                  <a:srgbClr val="D4FCDC"/>
                </a:solidFill>
                <a:latin typeface="Arial Rounded MT Bold" pitchFamily="34" charset="0"/>
              </a:rPr>
              <a:t>. </a:t>
            </a:r>
            <a:r>
              <a:rPr lang="en-US" sz="2000" dirty="0">
                <a:solidFill>
                  <a:schemeClr val="tx2">
                    <a:lumMod val="60000"/>
                    <a:lumOff val="40000"/>
                  </a:schemeClr>
                </a:solidFill>
                <a:latin typeface="Arial Rounded MT Bold" pitchFamily="34" charset="0"/>
              </a:rPr>
              <a:t>There should be a close link between theory and practice and practicing schools should be attached to each college. There should be a close link between the training colleges and the school, so that the students do not neglect the methods learnt in the college.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2458981762"/>
      </p:ext>
    </p:extLst>
  </p:cSld>
  <p:clrMapOvr>
    <a:masterClrMapping/>
  </p:clrMapOvr>
  <p:transition spd="slow">
    <p:push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lumMod val="50000"/>
            </a:schemeClr>
          </a:solidFill>
        </p:spPr>
        <p:txBody>
          <a:bodyPr>
            <a:noAutofit/>
          </a:bodyPr>
          <a:lstStyle/>
          <a:p>
            <a:r>
              <a:rPr lang="en-US" sz="2000" dirty="0" smtClean="0">
                <a:solidFill>
                  <a:schemeClr val="accent6">
                    <a:lumMod val="60000"/>
                    <a:lumOff val="40000"/>
                  </a:schemeClr>
                </a:solidFill>
                <a:latin typeface="Arial Rounded MT Bold" pitchFamily="34" charset="0"/>
              </a:rPr>
              <a:t>(b) Training Schools: The Resolution recommended opening of more training schools, particularly in Bengal. The normal schools were mostly boarding schools where students with vernacular education came for training and were given stipends. They received general education combined with the instruction in the methods of teaching and practice in teaching. The Resolution recommended </a:t>
            </a:r>
            <a:r>
              <a:rPr lang="en-US" sz="2000" dirty="0" smtClean="0">
                <a:solidFill>
                  <a:srgbClr val="FFFF00"/>
                </a:solidFill>
                <a:latin typeface="Arial Rounded MT Bold" pitchFamily="34" charset="0"/>
              </a:rPr>
              <a:t>a minimum course of two years. </a:t>
            </a:r>
            <a:r>
              <a:rPr lang="en-US" sz="2000" dirty="0" smtClean="0">
                <a:solidFill>
                  <a:schemeClr val="accent6">
                    <a:lumMod val="60000"/>
                    <a:lumOff val="40000"/>
                  </a:schemeClr>
                </a:solidFill>
                <a:latin typeface="Arial Rounded MT Bold" pitchFamily="34" charset="0"/>
              </a:rPr>
              <a:t>It mentioned courses of training especially suited </a:t>
            </a:r>
            <a:r>
              <a:rPr lang="en-US" sz="2000" dirty="0" smtClean="0">
                <a:solidFill>
                  <a:srgbClr val="FFFF00"/>
                </a:solidFill>
                <a:latin typeface="Arial Rounded MT Bold" pitchFamily="34" charset="0"/>
              </a:rPr>
              <a:t>for teachers of rural schools.</a:t>
            </a:r>
            <a:r>
              <a:rPr lang="en-US" sz="2000" dirty="0" smtClean="0">
                <a:solidFill>
                  <a:schemeClr val="accent6">
                    <a:lumMod val="60000"/>
                    <a:lumOff val="40000"/>
                  </a:schemeClr>
                </a:solidFill>
                <a:latin typeface="Arial Rounded MT Bold" pitchFamily="34" charset="0"/>
              </a:rPr>
              <a:t> Thus, it can be observed that the recommendations and suggestions of the Resolution were of far reaching importance. </a:t>
            </a:r>
            <a:br>
              <a:rPr lang="en-US" sz="2000" dirty="0" smtClean="0">
                <a:solidFill>
                  <a:schemeClr val="accent6">
                    <a:lumMod val="60000"/>
                    <a:lumOff val="40000"/>
                  </a:schemeClr>
                </a:solidFill>
                <a:latin typeface="Arial Rounded MT Bold" pitchFamily="34" charset="0"/>
              </a:rPr>
            </a:br>
            <a:r>
              <a:rPr lang="en-US" sz="2000" dirty="0">
                <a:solidFill>
                  <a:schemeClr val="accent6">
                    <a:lumMod val="60000"/>
                    <a:lumOff val="40000"/>
                  </a:schemeClr>
                </a:solidFill>
                <a:latin typeface="Arial Rounded MT Bold" pitchFamily="34" charset="0"/>
              </a:rPr>
              <a:t/>
            </a:r>
            <a:br>
              <a:rPr lang="en-US" sz="2000" dirty="0">
                <a:solidFill>
                  <a:schemeClr val="accent6">
                    <a:lumMod val="60000"/>
                    <a:lumOff val="40000"/>
                  </a:schemeClr>
                </a:solidFill>
                <a:latin typeface="Arial Rounded MT Bold" pitchFamily="34" charset="0"/>
              </a:rPr>
            </a:br>
            <a:r>
              <a:rPr lang="en-US" sz="2400" dirty="0" smtClean="0">
                <a:solidFill>
                  <a:schemeClr val="tx2">
                    <a:lumMod val="60000"/>
                    <a:lumOff val="40000"/>
                  </a:schemeClr>
                </a:solidFill>
                <a:latin typeface="Arial Rounded MT Bold" pitchFamily="34" charset="0"/>
              </a:rPr>
              <a:t>Universities instituted B.T. degree for graduate teachers. The Government of India Resolution on Education Policy (1913)–The second resolution on educational policy suggested many useful measures with regard to improvement of Primary education. The resolution suggested that teachers should be drawn from the class of the boys whom they will teach and they should have passed the middle vernacular examination and undergone a year's training. </a:t>
            </a:r>
            <a:endParaRPr lang="en-US" sz="2400" dirty="0">
              <a:solidFill>
                <a:schemeClr val="tx2">
                  <a:lumMod val="60000"/>
                  <a:lumOff val="40000"/>
                </a:schemeClr>
              </a:solidFill>
              <a:latin typeface="Arial Rounded MT Bold"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4204617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00B050"/>
          </a:solidFill>
        </p:spPr>
        <p:txBody>
          <a:bodyPr>
            <a:noAutofit/>
          </a:bodyPr>
          <a:lstStyle/>
          <a:p>
            <a:r>
              <a:rPr lang="en-US" sz="2400" dirty="0" smtClean="0">
                <a:solidFill>
                  <a:schemeClr val="accent6">
                    <a:lumMod val="60000"/>
                    <a:lumOff val="40000"/>
                  </a:schemeClr>
                </a:solidFill>
                <a:latin typeface="Arial Rounded MT Bold" pitchFamily="34" charset="0"/>
              </a:rPr>
              <a:t>It </a:t>
            </a:r>
            <a:r>
              <a:rPr lang="en-US" sz="2400" dirty="0">
                <a:solidFill>
                  <a:schemeClr val="accent6">
                    <a:lumMod val="60000"/>
                    <a:lumOff val="40000"/>
                  </a:schemeClr>
                </a:solidFill>
                <a:latin typeface="Arial Rounded MT Bold" pitchFamily="34" charset="0"/>
              </a:rPr>
              <a:t>suggested periodical repetition and improvement courses for teachers. </a:t>
            </a:r>
            <a:r>
              <a:rPr lang="en-US" sz="2400" dirty="0" smtClean="0">
                <a:solidFill>
                  <a:schemeClr val="accent6">
                    <a:lumMod val="60000"/>
                    <a:lumOff val="40000"/>
                  </a:schemeClr>
                </a:solidFill>
                <a:latin typeface="Arial Rounded MT Bold" pitchFamily="34" charset="0"/>
              </a:rPr>
              <a:t/>
            </a:r>
            <a:br>
              <a:rPr lang="en-US" sz="2400" dirty="0" smtClean="0">
                <a:solidFill>
                  <a:schemeClr val="accent6">
                    <a:lumMod val="60000"/>
                    <a:lumOff val="40000"/>
                  </a:schemeClr>
                </a:solidFill>
                <a:latin typeface="Arial Rounded MT Bold" pitchFamily="34" charset="0"/>
              </a:rPr>
            </a:br>
            <a:r>
              <a:rPr lang="en-US" sz="2400" dirty="0" smtClean="0">
                <a:solidFill>
                  <a:schemeClr val="accent6">
                    <a:lumMod val="60000"/>
                    <a:lumOff val="40000"/>
                  </a:schemeClr>
                </a:solidFill>
                <a:latin typeface="Arial Rounded MT Bold" pitchFamily="34" charset="0"/>
              </a:rPr>
              <a:t>The </a:t>
            </a:r>
            <a:r>
              <a:rPr lang="en-US" sz="2400" dirty="0">
                <a:solidFill>
                  <a:schemeClr val="accent6">
                    <a:lumMod val="60000"/>
                    <a:lumOff val="40000"/>
                  </a:schemeClr>
                </a:solidFill>
                <a:latin typeface="Arial Rounded MT Bold" pitchFamily="34" charset="0"/>
              </a:rPr>
              <a:t>resolution emphasized that no teacher should be allowed to teach without a certificate and that there should be a constant exchange of ideas amongst the training college staff members and that they should visit different colleges. </a:t>
            </a:r>
            <a:r>
              <a:rPr lang="en-US" sz="2400" dirty="0" smtClean="0">
                <a:solidFill>
                  <a:schemeClr val="accent6">
                    <a:lumMod val="60000"/>
                    <a:lumOff val="40000"/>
                  </a:schemeClr>
                </a:solidFill>
                <a:latin typeface="Arial Rounded MT Bold" pitchFamily="34" charset="0"/>
              </a:rPr>
              <a:t/>
            </a:r>
            <a:br>
              <a:rPr lang="en-US" sz="2400" dirty="0" smtClean="0">
                <a:solidFill>
                  <a:schemeClr val="accent6">
                    <a:lumMod val="60000"/>
                    <a:lumOff val="40000"/>
                  </a:schemeClr>
                </a:solidFill>
                <a:latin typeface="Arial Rounded MT Bold" pitchFamily="34" charset="0"/>
              </a:rPr>
            </a:br>
            <a:r>
              <a:rPr lang="en-US" sz="2400" dirty="0" smtClean="0">
                <a:solidFill>
                  <a:srgbClr val="FFFF00"/>
                </a:solidFill>
                <a:latin typeface="Arial Rounded MT Bold" pitchFamily="34" charset="0"/>
              </a:rPr>
              <a:t>Calcutta </a:t>
            </a:r>
            <a:r>
              <a:rPr lang="en-US" sz="2400" dirty="0">
                <a:solidFill>
                  <a:srgbClr val="FFFF00"/>
                </a:solidFill>
                <a:latin typeface="Arial Rounded MT Bold" pitchFamily="34" charset="0"/>
              </a:rPr>
              <a:t>University Commission (1917-19)–</a:t>
            </a:r>
            <a:r>
              <a:rPr lang="en-US" sz="2400" dirty="0">
                <a:solidFill>
                  <a:srgbClr val="7030A0"/>
                </a:solidFill>
                <a:latin typeface="Arial Rounded MT Bold" pitchFamily="34" charset="0"/>
              </a:rPr>
              <a:t>This Commission, known as the Sadler Commission suggested opening of post graduate department of education in Universities, each department with a Professor, a Reader and a number of assistants and institute a post-graduate degree in Education. It recommended the introduction of Education as an optional subject at the Graduation and P.G. level</a:t>
            </a:r>
            <a:r>
              <a:rPr lang="en-US" sz="2400" dirty="0" smtClean="0">
                <a:solidFill>
                  <a:srgbClr val="7030A0"/>
                </a:solidFill>
                <a:latin typeface="Arial Rounded MT Bold" pitchFamily="34" charset="0"/>
              </a:rPr>
              <a:t>.. </a:t>
            </a:r>
            <a:endParaRPr lang="en-US" sz="2400" dirty="0">
              <a:solidFill>
                <a:srgbClr val="7030A0"/>
              </a:solidFill>
              <a:latin typeface="Arial Rounded MT Bold"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368807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7030A0"/>
          </a:solidFill>
        </p:spPr>
        <p:txBody>
          <a:bodyPr>
            <a:noAutofit/>
          </a:bodyPr>
          <a:lstStyle/>
          <a:p>
            <a:r>
              <a:rPr lang="en-US" sz="3200" dirty="0" smtClean="0">
                <a:solidFill>
                  <a:srgbClr val="FFFF00"/>
                </a:solidFill>
                <a:latin typeface="Agency FB" pitchFamily="34" charset="0"/>
              </a:rPr>
              <a:t>Sadler </a:t>
            </a:r>
            <a:r>
              <a:rPr lang="en-US" sz="3200" dirty="0">
                <a:solidFill>
                  <a:srgbClr val="FFFF00"/>
                </a:solidFill>
                <a:latin typeface="Agency FB" pitchFamily="34" charset="0"/>
              </a:rPr>
              <a:t>Commission had salutary effect on the teacher training </a:t>
            </a:r>
            <a:r>
              <a:rPr lang="en-US" sz="3200" dirty="0" err="1">
                <a:solidFill>
                  <a:srgbClr val="FFFF00"/>
                </a:solidFill>
                <a:latin typeface="Agency FB" pitchFamily="34" charset="0"/>
              </a:rPr>
              <a:t>Programme</a:t>
            </a:r>
            <a:r>
              <a:rPr lang="en-US" sz="3200" dirty="0">
                <a:solidFill>
                  <a:srgbClr val="FFFF00"/>
                </a:solidFill>
                <a:latin typeface="Agency FB" pitchFamily="34" charset="0"/>
              </a:rPr>
              <a:t> in India. </a:t>
            </a:r>
            <a:r>
              <a:rPr lang="en-US" sz="3200" dirty="0" smtClean="0">
                <a:solidFill>
                  <a:srgbClr val="FFFF00"/>
                </a:solidFill>
                <a:latin typeface="Agency FB" pitchFamily="34" charset="0"/>
              </a:rPr>
              <a:t/>
            </a:r>
            <a:br>
              <a:rPr lang="en-US" sz="3200" dirty="0" smtClean="0">
                <a:solidFill>
                  <a:srgbClr val="FFFF00"/>
                </a:solidFill>
                <a:latin typeface="Agency FB" pitchFamily="34" charset="0"/>
              </a:rPr>
            </a:br>
            <a:r>
              <a:rPr lang="en-US" sz="3200" dirty="0" smtClean="0">
                <a:solidFill>
                  <a:srgbClr val="FFFF00"/>
                </a:solidFill>
                <a:latin typeface="Agency FB" pitchFamily="34" charset="0"/>
              </a:rPr>
              <a:t>Mysore </a:t>
            </a:r>
            <a:r>
              <a:rPr lang="en-US" sz="3200" dirty="0">
                <a:solidFill>
                  <a:srgbClr val="FFFF00"/>
                </a:solidFill>
                <a:latin typeface="Agency FB" pitchFamily="34" charset="0"/>
              </a:rPr>
              <a:t>University started a faculty of Education in 1925. </a:t>
            </a:r>
            <a:r>
              <a:rPr lang="en-US" sz="3200" dirty="0" smtClean="0">
                <a:solidFill>
                  <a:srgbClr val="FFFF00"/>
                </a:solidFill>
                <a:latin typeface="Agency FB" pitchFamily="34" charset="0"/>
              </a:rPr>
              <a:t/>
            </a:r>
            <a:br>
              <a:rPr lang="en-US" sz="3200" dirty="0" smtClean="0">
                <a:solidFill>
                  <a:srgbClr val="FFFF00"/>
                </a:solidFill>
                <a:latin typeface="Agency FB" pitchFamily="34" charset="0"/>
              </a:rPr>
            </a:br>
            <a:r>
              <a:rPr lang="en-US" sz="3200" dirty="0" smtClean="0">
                <a:solidFill>
                  <a:srgbClr val="CCFF33"/>
                </a:solidFill>
                <a:latin typeface="Agency FB" pitchFamily="34" charset="0"/>
              </a:rPr>
              <a:t>The </a:t>
            </a:r>
            <a:r>
              <a:rPr lang="en-US" sz="3200" dirty="0" err="1">
                <a:solidFill>
                  <a:srgbClr val="CCFF33"/>
                </a:solidFill>
                <a:latin typeface="Agency FB" pitchFamily="34" charset="0"/>
              </a:rPr>
              <a:t>Hartog</a:t>
            </a:r>
            <a:r>
              <a:rPr lang="en-US" sz="3200" dirty="0">
                <a:solidFill>
                  <a:srgbClr val="CCFF33"/>
                </a:solidFill>
                <a:latin typeface="Agency FB" pitchFamily="34" charset="0"/>
              </a:rPr>
              <a:t> Committee (1929) </a:t>
            </a:r>
            <a:r>
              <a:rPr lang="en-US" sz="3200" dirty="0" smtClean="0">
                <a:solidFill>
                  <a:srgbClr val="CCFF33"/>
                </a:solidFill>
                <a:latin typeface="Agency FB" pitchFamily="34" charset="0"/>
              </a:rPr>
              <a:t>–It continued the work of Sadler Commission</a:t>
            </a:r>
            <a:br>
              <a:rPr lang="en-US" sz="3200" dirty="0" smtClean="0">
                <a:solidFill>
                  <a:srgbClr val="CCFF33"/>
                </a:solidFill>
                <a:latin typeface="Agency FB" pitchFamily="34" charset="0"/>
              </a:rPr>
            </a:br>
            <a:r>
              <a:rPr lang="en-US" sz="3200" dirty="0" smtClean="0">
                <a:solidFill>
                  <a:srgbClr val="FFFF00"/>
                </a:solidFill>
                <a:latin typeface="Agency FB" pitchFamily="34" charset="0"/>
              </a:rPr>
              <a:t> </a:t>
            </a:r>
            <a:r>
              <a:rPr lang="en-US" sz="3200" dirty="0" smtClean="0">
                <a:solidFill>
                  <a:schemeClr val="accent5">
                    <a:lumMod val="60000"/>
                    <a:lumOff val="40000"/>
                  </a:schemeClr>
                </a:solidFill>
                <a:latin typeface="Agency FB" pitchFamily="34" charset="0"/>
              </a:rPr>
              <a:t>-primary </a:t>
            </a:r>
            <a:r>
              <a:rPr lang="en-US" sz="3200" dirty="0">
                <a:solidFill>
                  <a:schemeClr val="accent5">
                    <a:lumMod val="60000"/>
                    <a:lumOff val="40000"/>
                  </a:schemeClr>
                </a:solidFill>
                <a:latin typeface="Agency FB" pitchFamily="34" charset="0"/>
              </a:rPr>
              <a:t>education </a:t>
            </a:r>
            <a:r>
              <a:rPr lang="en-US" sz="3200" dirty="0" smtClean="0">
                <a:solidFill>
                  <a:schemeClr val="accent5">
                    <a:lumMod val="60000"/>
                    <a:lumOff val="40000"/>
                  </a:schemeClr>
                </a:solidFill>
                <a:latin typeface="Agency FB" pitchFamily="34" charset="0"/>
              </a:rPr>
              <a:t>teacher </a:t>
            </a:r>
            <a:r>
              <a:rPr lang="en-US" sz="3200" dirty="0">
                <a:solidFill>
                  <a:schemeClr val="accent5">
                    <a:lumMod val="60000"/>
                    <a:lumOff val="40000"/>
                  </a:schemeClr>
                </a:solidFill>
                <a:latin typeface="Agency FB" pitchFamily="34" charset="0"/>
              </a:rPr>
              <a:t>training as well. It suggested that teachers for </a:t>
            </a:r>
            <a:r>
              <a:rPr lang="en-US" sz="3200" dirty="0" smtClean="0">
                <a:solidFill>
                  <a:schemeClr val="accent5">
                    <a:lumMod val="60000"/>
                    <a:lumOff val="40000"/>
                  </a:schemeClr>
                </a:solidFill>
                <a:latin typeface="Agency FB" pitchFamily="34" charset="0"/>
              </a:rPr>
              <a:t>rural </a:t>
            </a:r>
            <a:r>
              <a:rPr lang="en-US" sz="3200" dirty="0">
                <a:solidFill>
                  <a:schemeClr val="accent5">
                    <a:lumMod val="60000"/>
                    <a:lumOff val="40000"/>
                  </a:schemeClr>
                </a:solidFill>
                <a:latin typeface="Agency FB" pitchFamily="34" charset="0"/>
              </a:rPr>
              <a:t>areas </a:t>
            </a:r>
            <a:r>
              <a:rPr lang="en-US" sz="3200" dirty="0" smtClean="0">
                <a:solidFill>
                  <a:schemeClr val="accent5">
                    <a:lumMod val="60000"/>
                    <a:lumOff val="40000"/>
                  </a:schemeClr>
                </a:solidFill>
                <a:latin typeface="Agency FB" pitchFamily="34" charset="0"/>
              </a:rPr>
              <a:t/>
            </a:r>
            <a:br>
              <a:rPr lang="en-US" sz="3200" dirty="0" smtClean="0">
                <a:solidFill>
                  <a:schemeClr val="accent5">
                    <a:lumMod val="60000"/>
                    <a:lumOff val="40000"/>
                  </a:schemeClr>
                </a:solidFill>
                <a:latin typeface="Agency FB" pitchFamily="34" charset="0"/>
              </a:rPr>
            </a:br>
            <a:r>
              <a:rPr lang="en-US" sz="3200" dirty="0" smtClean="0">
                <a:solidFill>
                  <a:schemeClr val="accent5">
                    <a:lumMod val="60000"/>
                    <a:lumOff val="40000"/>
                  </a:schemeClr>
                </a:solidFill>
                <a:latin typeface="Agency FB" pitchFamily="34" charset="0"/>
              </a:rPr>
              <a:t>-It </a:t>
            </a:r>
            <a:r>
              <a:rPr lang="en-US" sz="3200" dirty="0">
                <a:solidFill>
                  <a:schemeClr val="accent5">
                    <a:lumMod val="60000"/>
                    <a:lumOff val="40000"/>
                  </a:schemeClr>
                </a:solidFill>
                <a:latin typeface="Agency FB" pitchFamily="34" charset="0"/>
              </a:rPr>
              <a:t>also suggested that journals for teacher in the vernacular, </a:t>
            </a:r>
            <a:r>
              <a:rPr lang="en-US" sz="3200" dirty="0" smtClean="0">
                <a:solidFill>
                  <a:schemeClr val="accent5">
                    <a:lumMod val="60000"/>
                    <a:lumOff val="40000"/>
                  </a:schemeClr>
                </a:solidFill>
                <a:latin typeface="Agency FB" pitchFamily="34" charset="0"/>
              </a:rPr>
              <a:t>  </a:t>
            </a:r>
            <a:br>
              <a:rPr lang="en-US" sz="3200" dirty="0" smtClean="0">
                <a:solidFill>
                  <a:schemeClr val="accent5">
                    <a:lumMod val="60000"/>
                    <a:lumOff val="40000"/>
                  </a:schemeClr>
                </a:solidFill>
                <a:latin typeface="Agency FB" pitchFamily="34" charset="0"/>
              </a:rPr>
            </a:br>
            <a:r>
              <a:rPr lang="en-US" sz="3200" dirty="0">
                <a:solidFill>
                  <a:schemeClr val="accent5">
                    <a:lumMod val="60000"/>
                    <a:lumOff val="40000"/>
                  </a:schemeClr>
                </a:solidFill>
                <a:latin typeface="Agency FB" pitchFamily="34" charset="0"/>
              </a:rPr>
              <a:t> </a:t>
            </a:r>
            <a:r>
              <a:rPr lang="en-US" sz="3200" dirty="0" smtClean="0">
                <a:solidFill>
                  <a:schemeClr val="accent5">
                    <a:lumMod val="60000"/>
                    <a:lumOff val="40000"/>
                  </a:schemeClr>
                </a:solidFill>
                <a:latin typeface="Agency FB" pitchFamily="34" charset="0"/>
              </a:rPr>
              <a:t>- refresher </a:t>
            </a:r>
            <a:r>
              <a:rPr lang="en-US" sz="3200" dirty="0">
                <a:solidFill>
                  <a:schemeClr val="accent5">
                    <a:lumMod val="60000"/>
                    <a:lumOff val="40000"/>
                  </a:schemeClr>
                </a:solidFill>
                <a:latin typeface="Agency FB" pitchFamily="34" charset="0"/>
              </a:rPr>
              <a:t>courses, conferences and meetings of teacher associations </a:t>
            </a:r>
            <a:r>
              <a:rPr lang="en-US" sz="3200" dirty="0" smtClean="0">
                <a:solidFill>
                  <a:schemeClr val="accent5">
                    <a:lumMod val="60000"/>
                    <a:lumOff val="40000"/>
                  </a:schemeClr>
                </a:solidFill>
                <a:latin typeface="Agency FB" pitchFamily="34" charset="0"/>
              </a:rPr>
              <a:t>.</a:t>
            </a:r>
            <a:br>
              <a:rPr lang="en-US" sz="3200" dirty="0" smtClean="0">
                <a:solidFill>
                  <a:schemeClr val="accent5">
                    <a:lumMod val="60000"/>
                    <a:lumOff val="40000"/>
                  </a:schemeClr>
                </a:solidFill>
                <a:latin typeface="Agency FB" pitchFamily="34" charset="0"/>
              </a:rPr>
            </a:br>
            <a:r>
              <a:rPr lang="en-US" sz="3200" dirty="0" smtClean="0">
                <a:solidFill>
                  <a:schemeClr val="accent5">
                    <a:lumMod val="60000"/>
                    <a:lumOff val="40000"/>
                  </a:schemeClr>
                </a:solidFill>
                <a:latin typeface="Agency FB" pitchFamily="34" charset="0"/>
              </a:rPr>
              <a:t>- For </a:t>
            </a:r>
            <a:r>
              <a:rPr lang="en-US" sz="3200" dirty="0">
                <a:solidFill>
                  <a:schemeClr val="accent5">
                    <a:lumMod val="60000"/>
                    <a:lumOff val="40000"/>
                  </a:schemeClr>
                </a:solidFill>
                <a:latin typeface="Agency FB" pitchFamily="34" charset="0"/>
              </a:rPr>
              <a:t>the secondary school teachers too, the committee had the same suggestions. </a:t>
            </a:r>
            <a:r>
              <a:rPr lang="en-US" sz="3200" dirty="0" smtClean="0">
                <a:solidFill>
                  <a:schemeClr val="accent5">
                    <a:lumMod val="60000"/>
                    <a:lumOff val="40000"/>
                  </a:schemeClr>
                </a:solidFill>
                <a:latin typeface="Agency FB" pitchFamily="34" charset="0"/>
              </a:rPr>
              <a:t/>
            </a:r>
            <a:br>
              <a:rPr lang="en-US" sz="3200" dirty="0" smtClean="0">
                <a:solidFill>
                  <a:schemeClr val="accent5">
                    <a:lumMod val="60000"/>
                    <a:lumOff val="40000"/>
                  </a:schemeClr>
                </a:solidFill>
                <a:latin typeface="Agency FB" pitchFamily="34" charset="0"/>
              </a:rPr>
            </a:br>
            <a:endParaRPr lang="en-US" sz="3200" dirty="0">
              <a:solidFill>
                <a:schemeClr val="accent5">
                  <a:lumMod val="60000"/>
                  <a:lumOff val="40000"/>
                </a:schemeClr>
              </a:solidFill>
              <a:latin typeface="Agency FB"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wip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FFC000"/>
          </a:solidFill>
        </p:spPr>
        <p:txBody>
          <a:bodyPr>
            <a:noAutofit/>
          </a:bodyPr>
          <a:lstStyle/>
          <a:p>
            <a:r>
              <a:rPr lang="en-US" sz="3600" dirty="0" smtClean="0">
                <a:latin typeface="Agency FB" pitchFamily="34" charset="0"/>
              </a:rPr>
              <a:t/>
            </a:r>
            <a:br>
              <a:rPr lang="en-US" sz="3600" dirty="0" smtClean="0">
                <a:latin typeface="Agency FB" pitchFamily="34" charset="0"/>
              </a:rPr>
            </a:br>
            <a:r>
              <a:rPr lang="en-US" sz="3600" dirty="0" smtClean="0">
                <a:solidFill>
                  <a:srgbClr val="0070C0"/>
                </a:solidFill>
                <a:latin typeface="Agency FB" pitchFamily="34" charset="0"/>
              </a:rPr>
              <a:t>13 </a:t>
            </a:r>
            <a:r>
              <a:rPr lang="en-US" sz="3600" dirty="0">
                <a:solidFill>
                  <a:srgbClr val="0070C0"/>
                </a:solidFill>
                <a:latin typeface="Agency FB" pitchFamily="34" charset="0"/>
              </a:rPr>
              <a:t>out of 18 universities set-up faculties of education. </a:t>
            </a:r>
            <a:r>
              <a:rPr lang="en-US" sz="3600" dirty="0" smtClean="0">
                <a:solidFill>
                  <a:srgbClr val="0070C0"/>
                </a:solidFill>
                <a:latin typeface="Agency FB" pitchFamily="34" charset="0"/>
              </a:rPr>
              <a:t/>
            </a:r>
            <a:br>
              <a:rPr lang="en-US" sz="3600" dirty="0" smtClean="0">
                <a:solidFill>
                  <a:srgbClr val="0070C0"/>
                </a:solidFill>
                <a:latin typeface="Agency FB" pitchFamily="34" charset="0"/>
              </a:rPr>
            </a:br>
            <a:r>
              <a:rPr lang="en-US" sz="3600" dirty="0" smtClean="0">
                <a:solidFill>
                  <a:srgbClr val="0070C0"/>
                </a:solidFill>
                <a:latin typeface="Agency FB" pitchFamily="34" charset="0"/>
              </a:rPr>
              <a:t>The </a:t>
            </a:r>
            <a:r>
              <a:rPr lang="en-US" sz="3600" dirty="0">
                <a:solidFill>
                  <a:srgbClr val="0070C0"/>
                </a:solidFill>
                <a:latin typeface="Agency FB" pitchFamily="34" charset="0"/>
              </a:rPr>
              <a:t>Lady Irwin College was setup in New Delhi. </a:t>
            </a:r>
            <a:r>
              <a:rPr lang="en-US" sz="3600" dirty="0" smtClean="0">
                <a:solidFill>
                  <a:srgbClr val="0070C0"/>
                </a:solidFill>
                <a:latin typeface="Agency FB" pitchFamily="34" charset="0"/>
              </a:rPr>
              <a:t/>
            </a:r>
            <a:br>
              <a:rPr lang="en-US" sz="3600" dirty="0" smtClean="0">
                <a:solidFill>
                  <a:srgbClr val="0070C0"/>
                </a:solidFill>
                <a:latin typeface="Agency FB" pitchFamily="34" charset="0"/>
              </a:rPr>
            </a:br>
            <a:r>
              <a:rPr lang="en-US" sz="3600" dirty="0" smtClean="0">
                <a:solidFill>
                  <a:schemeClr val="bg1"/>
                </a:solidFill>
                <a:latin typeface="Agency FB" pitchFamily="34" charset="0"/>
              </a:rPr>
              <a:t>Andhra </a:t>
            </a:r>
            <a:r>
              <a:rPr lang="en-US" sz="3600" dirty="0">
                <a:solidFill>
                  <a:schemeClr val="bg1"/>
                </a:solidFill>
                <a:latin typeface="Agency FB" pitchFamily="34" charset="0"/>
              </a:rPr>
              <a:t>University started a new degree the B.Ed. in 1932. </a:t>
            </a:r>
            <a:r>
              <a:rPr lang="en-US" sz="3600" dirty="0" smtClean="0">
                <a:solidFill>
                  <a:schemeClr val="bg1"/>
                </a:solidFill>
                <a:latin typeface="Agency FB" pitchFamily="34" charset="0"/>
              </a:rPr>
              <a:t/>
            </a:r>
            <a:br>
              <a:rPr lang="en-US" sz="3600" dirty="0" smtClean="0">
                <a:solidFill>
                  <a:schemeClr val="bg1"/>
                </a:solidFill>
                <a:latin typeface="Agency FB" pitchFamily="34" charset="0"/>
              </a:rPr>
            </a:br>
            <a:r>
              <a:rPr lang="en-US" sz="3600" dirty="0" smtClean="0">
                <a:solidFill>
                  <a:srgbClr val="0070C0"/>
                </a:solidFill>
                <a:latin typeface="Agency FB" pitchFamily="34" charset="0"/>
              </a:rPr>
              <a:t>Bombay </a:t>
            </a:r>
            <a:r>
              <a:rPr lang="en-US" sz="3600" dirty="0">
                <a:solidFill>
                  <a:srgbClr val="0070C0"/>
                </a:solidFill>
                <a:latin typeface="Agency FB" pitchFamily="34" charset="0"/>
              </a:rPr>
              <a:t>launched a post-graduate degree the M.Ed. in 1936. </a:t>
            </a:r>
            <a:r>
              <a:rPr lang="en-US" sz="3600" dirty="0" smtClean="0">
                <a:solidFill>
                  <a:srgbClr val="0070C0"/>
                </a:solidFill>
                <a:latin typeface="Agency FB" pitchFamily="34" charset="0"/>
              </a:rPr>
              <a:t/>
            </a:r>
            <a:br>
              <a:rPr lang="en-US" sz="3600" dirty="0" smtClean="0">
                <a:solidFill>
                  <a:srgbClr val="0070C0"/>
                </a:solidFill>
                <a:latin typeface="Agency FB" pitchFamily="34" charset="0"/>
              </a:rPr>
            </a:br>
            <a:r>
              <a:rPr lang="en-US" sz="3600" dirty="0" smtClean="0">
                <a:solidFill>
                  <a:srgbClr val="0070C0"/>
                </a:solidFill>
                <a:latin typeface="Agency FB" pitchFamily="34" charset="0"/>
              </a:rPr>
              <a:t>The </a:t>
            </a:r>
            <a:r>
              <a:rPr lang="en-US" sz="3600" dirty="0">
                <a:solidFill>
                  <a:srgbClr val="0070C0"/>
                </a:solidFill>
                <a:latin typeface="Agency FB" pitchFamily="34" charset="0"/>
              </a:rPr>
              <a:t>Central Advisory Board of Education was revived. </a:t>
            </a:r>
            <a:r>
              <a:rPr lang="en-US" sz="3600" dirty="0" smtClean="0">
                <a:solidFill>
                  <a:srgbClr val="0070C0"/>
                </a:solidFill>
                <a:latin typeface="Agency FB" pitchFamily="34" charset="0"/>
              </a:rPr>
              <a:t/>
            </a:r>
            <a:br>
              <a:rPr lang="en-US" sz="3600" dirty="0" smtClean="0">
                <a:solidFill>
                  <a:srgbClr val="0070C0"/>
                </a:solidFill>
                <a:latin typeface="Agency FB" pitchFamily="34" charset="0"/>
              </a:rPr>
            </a:br>
            <a:r>
              <a:rPr lang="en-US" sz="3600" dirty="0" smtClean="0">
                <a:solidFill>
                  <a:schemeClr val="bg1"/>
                </a:solidFill>
                <a:latin typeface="Agency FB" pitchFamily="34" charset="0"/>
              </a:rPr>
              <a:t>Basic </a:t>
            </a:r>
            <a:r>
              <a:rPr lang="en-US" sz="3600" dirty="0">
                <a:solidFill>
                  <a:schemeClr val="bg1"/>
                </a:solidFill>
                <a:latin typeface="Agency FB" pitchFamily="34" charset="0"/>
              </a:rPr>
              <a:t>Education was started by Mahatma Gandhi in 1937, leading to the training of teachers for basic schools. </a:t>
            </a:r>
            <a:r>
              <a:rPr lang="en-US" sz="3600" dirty="0" smtClean="0">
                <a:solidFill>
                  <a:schemeClr val="bg1"/>
                </a:solidFill>
                <a:latin typeface="Agency FB" pitchFamily="34" charset="0"/>
              </a:rPr>
              <a:t/>
            </a:r>
            <a:br>
              <a:rPr lang="en-US" sz="3600" dirty="0" smtClean="0">
                <a:solidFill>
                  <a:schemeClr val="bg1"/>
                </a:solidFill>
                <a:latin typeface="Agency FB" pitchFamily="34" charset="0"/>
              </a:rPr>
            </a:br>
            <a:r>
              <a:rPr lang="en-US" sz="4000" dirty="0" smtClean="0">
                <a:solidFill>
                  <a:srgbClr val="0070C0"/>
                </a:solidFill>
                <a:latin typeface="Agency FB" pitchFamily="34" charset="0"/>
              </a:rPr>
              <a:t>In </a:t>
            </a:r>
            <a:r>
              <a:rPr lang="en-US" sz="4000" dirty="0">
                <a:solidFill>
                  <a:srgbClr val="0070C0"/>
                </a:solidFill>
                <a:latin typeface="Agency FB" pitchFamily="34" charset="0"/>
              </a:rPr>
              <a:t>1938, a Basic Training College was set-up at </a:t>
            </a:r>
            <a:r>
              <a:rPr lang="en-US" sz="4000" dirty="0" smtClean="0">
                <a:solidFill>
                  <a:srgbClr val="0070C0"/>
                </a:solidFill>
                <a:latin typeface="Agency FB" pitchFamily="34" charset="0"/>
              </a:rPr>
              <a:t>Allahabad</a:t>
            </a:r>
            <a:br>
              <a:rPr lang="en-US" sz="4000" dirty="0" smtClean="0">
                <a:solidFill>
                  <a:srgbClr val="0070C0"/>
                </a:solidFill>
                <a:latin typeface="Agency FB" pitchFamily="34" charset="0"/>
              </a:rPr>
            </a:br>
            <a:r>
              <a:rPr lang="en-US" sz="4000" dirty="0" smtClean="0">
                <a:solidFill>
                  <a:srgbClr val="0070C0"/>
                </a:solidFill>
                <a:latin typeface="Agency FB" pitchFamily="34" charset="0"/>
              </a:rPr>
              <a:t> </a:t>
            </a:r>
            <a:r>
              <a:rPr lang="en-US" sz="4000" dirty="0">
                <a:solidFill>
                  <a:srgbClr val="0070C0"/>
                </a:solidFill>
                <a:latin typeface="Agency FB" pitchFamily="34" charset="0"/>
              </a:rPr>
              <a:t>the </a:t>
            </a:r>
            <a:r>
              <a:rPr lang="en-US" sz="4000" dirty="0" err="1">
                <a:solidFill>
                  <a:srgbClr val="0070C0"/>
                </a:solidFill>
                <a:latin typeface="Agency FB" pitchFamily="34" charset="0"/>
              </a:rPr>
              <a:t>Vidyamandir</a:t>
            </a:r>
            <a:r>
              <a:rPr lang="en-US" sz="4000" dirty="0">
                <a:solidFill>
                  <a:srgbClr val="0070C0"/>
                </a:solidFill>
                <a:latin typeface="Agency FB" pitchFamily="34" charset="0"/>
              </a:rPr>
              <a:t> Training School was started at </a:t>
            </a:r>
            <a:r>
              <a:rPr lang="en-US" sz="4000" dirty="0" err="1">
                <a:solidFill>
                  <a:srgbClr val="0070C0"/>
                </a:solidFill>
                <a:latin typeface="Agency FB" pitchFamily="34" charset="0"/>
              </a:rPr>
              <a:t>Wardha</a:t>
            </a:r>
            <a:r>
              <a:rPr lang="en-US" sz="4000" dirty="0">
                <a:solidFill>
                  <a:srgbClr val="0070C0"/>
                </a:solidFill>
                <a:latin typeface="Agency FB" pitchFamily="34" charset="0"/>
              </a:rPr>
              <a:t> in 1938. </a:t>
            </a:r>
            <a:r>
              <a:rPr lang="en-US" sz="4000" dirty="0" smtClean="0">
                <a:solidFill>
                  <a:srgbClr val="0070C0"/>
                </a:solidFill>
                <a:latin typeface="Agency FB" pitchFamily="34" charset="0"/>
              </a:rPr>
              <a:t/>
            </a:r>
            <a:br>
              <a:rPr lang="en-US" sz="4000" dirty="0" smtClean="0">
                <a:solidFill>
                  <a:srgbClr val="0070C0"/>
                </a:solidFill>
                <a:latin typeface="Agency FB" pitchFamily="34" charset="0"/>
              </a:rPr>
            </a:br>
            <a:endParaRPr lang="en-US" sz="3600" dirty="0">
              <a:solidFill>
                <a:srgbClr val="0070C0"/>
              </a:solidFill>
              <a:latin typeface="Agency FB" pitchFamily="34" charset="0"/>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24608524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75000"/>
            </a:schemeClr>
          </a:solidFill>
        </p:spPr>
        <p:txBody>
          <a:bodyPr>
            <a:normAutofit/>
          </a:bodyPr>
          <a:lstStyle/>
          <a:p>
            <a:r>
              <a:rPr lang="en-US" dirty="0" smtClean="0"/>
              <a:t/>
            </a:r>
            <a:br>
              <a:rPr lang="en-US" dirty="0" smtClean="0"/>
            </a:br>
            <a:r>
              <a:rPr lang="en-US" dirty="0" smtClean="0">
                <a:solidFill>
                  <a:schemeClr val="accent2">
                    <a:lumMod val="60000"/>
                    <a:lumOff val="40000"/>
                  </a:schemeClr>
                </a:solidFill>
              </a:rPr>
              <a:t>The </a:t>
            </a:r>
            <a:r>
              <a:rPr lang="en-US" dirty="0">
                <a:solidFill>
                  <a:schemeClr val="accent2">
                    <a:lumMod val="60000"/>
                    <a:lumOff val="40000"/>
                  </a:schemeClr>
                </a:solidFill>
              </a:rPr>
              <a:t>Abbott - Wood Report (1937</a:t>
            </a:r>
            <a:r>
              <a:rPr lang="en-US" dirty="0" smtClean="0">
                <a:solidFill>
                  <a:schemeClr val="accent2">
                    <a:lumMod val="60000"/>
                    <a:lumOff val="40000"/>
                  </a:schemeClr>
                </a:solidFill>
              </a:rPr>
              <a:t>)–</a:t>
            </a:r>
            <a:br>
              <a:rPr lang="en-US" dirty="0" smtClean="0">
                <a:solidFill>
                  <a:schemeClr val="accent2">
                    <a:lumMod val="60000"/>
                    <a:lumOff val="40000"/>
                  </a:schemeClr>
                </a:solidFill>
              </a:rPr>
            </a:br>
            <a:r>
              <a:rPr lang="en-US" dirty="0" smtClean="0">
                <a:solidFill>
                  <a:schemeClr val="accent2">
                    <a:lumMod val="60000"/>
                    <a:lumOff val="40000"/>
                  </a:schemeClr>
                </a:solidFill>
              </a:rPr>
              <a:t>This </a:t>
            </a:r>
            <a:r>
              <a:rPr lang="en-US" dirty="0">
                <a:solidFill>
                  <a:schemeClr val="accent2">
                    <a:lumMod val="60000"/>
                    <a:lumOff val="40000"/>
                  </a:schemeClr>
                </a:solidFill>
              </a:rPr>
              <a:t>report submitted in 1937 </a:t>
            </a:r>
            <a:r>
              <a:rPr lang="en-US" dirty="0" smtClean="0">
                <a:solidFill>
                  <a:schemeClr val="accent2">
                    <a:lumMod val="60000"/>
                    <a:lumOff val="40000"/>
                  </a:schemeClr>
                </a:solidFill>
              </a:rPr>
              <a:t>-primarily </a:t>
            </a:r>
            <a:r>
              <a:rPr lang="en-US" dirty="0">
                <a:solidFill>
                  <a:schemeClr val="accent2">
                    <a:lumMod val="60000"/>
                    <a:lumOff val="40000"/>
                  </a:schemeClr>
                </a:solidFill>
              </a:rPr>
              <a:t>analyzed the position of vocational education </a:t>
            </a:r>
            <a:r>
              <a:rPr lang="en-US" dirty="0" smtClean="0">
                <a:solidFill>
                  <a:schemeClr val="accent2">
                    <a:lumMod val="60000"/>
                    <a:lumOff val="40000"/>
                  </a:schemeClr>
                </a:solidFill>
              </a:rPr>
              <a:t>and teacher education saying training </a:t>
            </a:r>
            <a:r>
              <a:rPr lang="en-US" dirty="0">
                <a:solidFill>
                  <a:schemeClr val="accent2">
                    <a:lumMod val="60000"/>
                    <a:lumOff val="40000"/>
                  </a:schemeClr>
                </a:solidFill>
              </a:rPr>
              <a:t>should be 3 years </a:t>
            </a:r>
            <a:r>
              <a:rPr lang="en-US" dirty="0" smtClean="0">
                <a:solidFill>
                  <a:schemeClr val="accent2">
                    <a:lumMod val="60000"/>
                    <a:lumOff val="40000"/>
                  </a:schemeClr>
                </a:solidFill>
              </a:rPr>
              <a:t>-general </a:t>
            </a:r>
            <a:r>
              <a:rPr lang="en-US" dirty="0">
                <a:solidFill>
                  <a:schemeClr val="accent2">
                    <a:lumMod val="60000"/>
                    <a:lumOff val="40000"/>
                  </a:schemeClr>
                </a:solidFill>
              </a:rPr>
              <a:t>education along with professional </a:t>
            </a:r>
            <a:r>
              <a:rPr lang="en-US" dirty="0" smtClean="0">
                <a:solidFill>
                  <a:schemeClr val="accent2">
                    <a:lumMod val="60000"/>
                    <a:lumOff val="40000"/>
                  </a:schemeClr>
                </a:solidFill>
              </a:rPr>
              <a:t>training</a:t>
            </a:r>
            <a:r>
              <a:rPr lang="en-US" dirty="0">
                <a:solidFill>
                  <a:schemeClr val="accent2">
                    <a:lumMod val="60000"/>
                    <a:lumOff val="40000"/>
                  </a:schemeClr>
                </a:solidFill>
              </a:rPr>
              <a:t>,</a:t>
            </a:r>
            <a:r>
              <a:rPr lang="en-US" dirty="0" smtClean="0">
                <a:solidFill>
                  <a:schemeClr val="accent2">
                    <a:lumMod val="60000"/>
                    <a:lumOff val="40000"/>
                  </a:schemeClr>
                </a:solidFill>
              </a:rPr>
              <a:t>   and a </a:t>
            </a:r>
            <a:r>
              <a:rPr lang="en-US" dirty="0">
                <a:solidFill>
                  <a:schemeClr val="accent2">
                    <a:lumMod val="60000"/>
                    <a:lumOff val="40000"/>
                  </a:schemeClr>
                </a:solidFill>
              </a:rPr>
              <a:t>refresher course for the </a:t>
            </a:r>
            <a:r>
              <a:rPr lang="en-US" dirty="0" smtClean="0">
                <a:solidFill>
                  <a:schemeClr val="accent2">
                    <a:lumMod val="60000"/>
                    <a:lumOff val="40000"/>
                  </a:schemeClr>
                </a:solidFill>
              </a:rPr>
              <a:t>teacher .</a:t>
            </a:r>
            <a:endParaRPr lang="en-US" dirty="0">
              <a:solidFill>
                <a:schemeClr val="accent2">
                  <a:lumMod val="60000"/>
                  <a:lumOff val="40000"/>
                </a:schemeClr>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24608524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DB37B0"/>
          </a:solidFill>
        </p:spPr>
        <p:txBody>
          <a:bodyPr>
            <a:normAutofit/>
          </a:bodyPr>
          <a:lstStyle/>
          <a:p>
            <a:r>
              <a:rPr lang="en-US" dirty="0" smtClean="0">
                <a:solidFill>
                  <a:srgbClr val="FFFF00"/>
                </a:solidFill>
              </a:rPr>
              <a:t>In </a:t>
            </a:r>
            <a:r>
              <a:rPr lang="en-US" dirty="0">
                <a:solidFill>
                  <a:srgbClr val="FFFF00"/>
                </a:solidFill>
              </a:rPr>
              <a:t>1941, the </a:t>
            </a:r>
            <a:r>
              <a:rPr lang="en-US" dirty="0" err="1">
                <a:solidFill>
                  <a:srgbClr val="FFFF00"/>
                </a:solidFill>
              </a:rPr>
              <a:t>Vidya</a:t>
            </a:r>
            <a:r>
              <a:rPr lang="en-US" dirty="0">
                <a:solidFill>
                  <a:srgbClr val="FFFF00"/>
                </a:solidFill>
              </a:rPr>
              <a:t> </a:t>
            </a:r>
            <a:r>
              <a:rPr lang="en-US" dirty="0" err="1">
                <a:solidFill>
                  <a:srgbClr val="FFFF00"/>
                </a:solidFill>
              </a:rPr>
              <a:t>Bhawan</a:t>
            </a:r>
            <a:r>
              <a:rPr lang="en-US" dirty="0">
                <a:solidFill>
                  <a:srgbClr val="FFFF00"/>
                </a:solidFill>
              </a:rPr>
              <a:t> teacher's College was started in Rajasthan and the </a:t>
            </a:r>
            <a:r>
              <a:rPr lang="en-US" dirty="0" err="1">
                <a:solidFill>
                  <a:srgbClr val="FFFF00"/>
                </a:solidFill>
              </a:rPr>
              <a:t>Tilak</a:t>
            </a:r>
            <a:r>
              <a:rPr lang="en-US" dirty="0">
                <a:solidFill>
                  <a:srgbClr val="FFFF00"/>
                </a:solidFill>
              </a:rPr>
              <a:t> College of Education in Poona. </a:t>
            </a:r>
            <a:r>
              <a:rPr lang="en-US" dirty="0" smtClean="0">
                <a:solidFill>
                  <a:srgbClr val="FFFF00"/>
                </a:solidFill>
              </a:rPr>
              <a:t/>
            </a:r>
            <a:br>
              <a:rPr lang="en-US" dirty="0" smtClean="0">
                <a:solidFill>
                  <a:srgbClr val="FFFF00"/>
                </a:solidFill>
              </a:rPr>
            </a:br>
            <a:r>
              <a:rPr lang="en-US" dirty="0">
                <a:solidFill>
                  <a:srgbClr val="FFFF00"/>
                </a:solidFill>
              </a:rPr>
              <a:t/>
            </a:r>
            <a:br>
              <a:rPr lang="en-US" dirty="0">
                <a:solidFill>
                  <a:srgbClr val="FFFF00"/>
                </a:solidFill>
              </a:rPr>
            </a:br>
            <a:r>
              <a:rPr lang="en-US" dirty="0" smtClean="0">
                <a:solidFill>
                  <a:srgbClr val="00B0F0"/>
                </a:solidFill>
              </a:rPr>
              <a:t>Bombay </a:t>
            </a:r>
            <a:r>
              <a:rPr lang="en-US" dirty="0">
                <a:solidFill>
                  <a:srgbClr val="00B0F0"/>
                </a:solidFill>
              </a:rPr>
              <a:t>took the lead in starting a doctorate degree in education in the same year.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26050497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lumMod val="40000"/>
              <a:lumOff val="60000"/>
            </a:schemeClr>
          </a:solidFill>
        </p:spPr>
        <p:txBody>
          <a:bodyPr>
            <a:normAutofit fontScale="90000"/>
          </a:bodyPr>
          <a:lstStyle/>
          <a:p>
            <a:r>
              <a:rPr lang="en-US" sz="3600" dirty="0">
                <a:solidFill>
                  <a:srgbClr val="DB37B0"/>
                </a:solidFill>
              </a:rPr>
              <a:t>The Sargent Report (1944) </a:t>
            </a:r>
            <a:r>
              <a:rPr lang="en-US" sz="3600" dirty="0" smtClean="0">
                <a:solidFill>
                  <a:srgbClr val="DB37B0"/>
                </a:solidFill>
              </a:rPr>
              <a:t>–</a:t>
            </a:r>
            <a:br>
              <a:rPr lang="en-US" sz="3600" dirty="0" smtClean="0">
                <a:solidFill>
                  <a:srgbClr val="DB37B0"/>
                </a:solidFill>
              </a:rPr>
            </a:br>
            <a:r>
              <a:rPr lang="en-US" sz="3600" dirty="0" smtClean="0">
                <a:solidFill>
                  <a:srgbClr val="DB37B0"/>
                </a:solidFill>
              </a:rPr>
              <a:t>The </a:t>
            </a:r>
            <a:r>
              <a:rPr lang="en-US" sz="3600" dirty="0">
                <a:solidFill>
                  <a:srgbClr val="DB37B0"/>
                </a:solidFill>
              </a:rPr>
              <a:t>Central Advisory Board of Education (CABE) in 1944 presented a scheme of education "Post-war Educational Development in India", popularly known as the "Sergeant Plan" </a:t>
            </a:r>
            <a:r>
              <a:rPr lang="en-US" sz="3600" dirty="0" smtClean="0">
                <a:solidFill>
                  <a:srgbClr val="DB37B0"/>
                </a:solidFill>
              </a:rPr>
              <a:t/>
            </a:r>
            <a:br>
              <a:rPr lang="en-US" sz="3600" dirty="0" smtClean="0">
                <a:solidFill>
                  <a:srgbClr val="DB37B0"/>
                </a:solidFill>
              </a:rPr>
            </a:br>
            <a:r>
              <a:rPr lang="en-US" sz="3600" dirty="0" smtClean="0">
                <a:solidFill>
                  <a:srgbClr val="0070C0"/>
                </a:solidFill>
              </a:rPr>
              <a:t>recommended </a:t>
            </a:r>
            <a:r>
              <a:rPr lang="en-US" sz="3600" dirty="0">
                <a:solidFill>
                  <a:srgbClr val="0070C0"/>
                </a:solidFill>
              </a:rPr>
              <a:t>that suitable boys and girls should be picked out into the teaching profession after high </a:t>
            </a:r>
            <a:r>
              <a:rPr lang="en-US" sz="3600" dirty="0" smtClean="0">
                <a:solidFill>
                  <a:srgbClr val="0070C0"/>
                </a:solidFill>
              </a:rPr>
              <a:t>school</a:t>
            </a:r>
            <a:br>
              <a:rPr lang="en-US" sz="3600" dirty="0" smtClean="0">
                <a:solidFill>
                  <a:srgbClr val="0070C0"/>
                </a:solidFill>
              </a:rPr>
            </a:br>
            <a:r>
              <a:rPr lang="en-US" sz="3600" dirty="0"/>
              <a:t>practical training should be provided, refresher courses be planned and research facilities be provided. </a:t>
            </a:r>
            <a:br>
              <a:rPr lang="en-US" sz="3600" dirty="0"/>
            </a:br>
            <a:r>
              <a:rPr lang="en-US" dirty="0">
                <a:solidFill>
                  <a:srgbClr val="0070C0"/>
                </a:solidFill>
              </a:rPr>
              <a:t/>
            </a:r>
            <a:br>
              <a:rPr lang="en-US" dirty="0">
                <a:solidFill>
                  <a:srgbClr val="0070C0"/>
                </a:solidFill>
              </a:rPr>
            </a:br>
            <a:endParaRPr lang="en-US" dirty="0">
              <a:solidFill>
                <a:srgbClr val="0070C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
        <p:nvSpPr>
          <p:cNvPr id="4" name="Rectangle 3"/>
          <p:cNvSpPr/>
          <p:nvPr/>
        </p:nvSpPr>
        <p:spPr>
          <a:xfrm>
            <a:off x="0" y="609600"/>
            <a:ext cx="9144000" cy="3416320"/>
          </a:xfrm>
          <a:prstGeom prst="rect">
            <a:avLst/>
          </a:prstGeom>
        </p:spPr>
        <p:txBody>
          <a:bodyPr wrap="square">
            <a:sp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p:txBody>
      </p:sp>
    </p:spTree>
    <p:extLst>
      <p:ext uri="{BB962C8B-B14F-4D97-AF65-F5344CB8AC3E}">
        <p14:creationId xmlns:p14="http://schemas.microsoft.com/office/powerpoint/2010/main" val="719899965"/>
      </p:ext>
    </p:extLst>
  </p:cSld>
  <p:clrMapOvr>
    <a:masterClrMapping/>
  </p:clrMapOvr>
  <p:transition spd="slow">
    <p:pull/>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5"/>
          </a:solidFill>
        </p:spPr>
        <p:txBody>
          <a:bodyPr>
            <a:normAutofit/>
          </a:bodyPr>
          <a:lstStyle/>
          <a:p>
            <a:r>
              <a:rPr lang="en-US" dirty="0">
                <a:solidFill>
                  <a:srgbClr val="FFFF00"/>
                </a:solidFill>
                <a:latin typeface="Agency FB" pitchFamily="34" charset="0"/>
              </a:rPr>
              <a:t>It suggested a two year course for preprimary and junior basic schools (after high school) and a three year course for the senior basic schools. </a:t>
            </a:r>
            <a:r>
              <a:rPr lang="en-US" dirty="0">
                <a:solidFill>
                  <a:schemeClr val="tx2">
                    <a:lumMod val="75000"/>
                  </a:schemeClr>
                </a:solidFill>
              </a:rPr>
              <a:t>The non-graduate teachers in high schools were to go for two year training and the graduates for one-year training.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cove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3">
              <a:lumMod val="60000"/>
              <a:lumOff val="40000"/>
            </a:schemeClr>
          </a:solidFill>
        </p:spPr>
        <p:txBody>
          <a:bodyPr>
            <a:normAutofit fontScale="90000"/>
          </a:bodyPr>
          <a:lstStyle/>
          <a:p>
            <a:r>
              <a:rPr lang="en-US" dirty="0" smtClean="0">
                <a:solidFill>
                  <a:schemeClr val="accent6">
                    <a:lumMod val="75000"/>
                  </a:schemeClr>
                </a:solidFill>
              </a:rPr>
              <a:t>The </a:t>
            </a:r>
            <a:r>
              <a:rPr lang="en-US" dirty="0">
                <a:solidFill>
                  <a:schemeClr val="accent6">
                    <a:lumMod val="75000"/>
                  </a:schemeClr>
                </a:solidFill>
              </a:rPr>
              <a:t>first year of the two years training should be devoted to the study of the general and professional subjects</a:t>
            </a:r>
            <a:r>
              <a:rPr lang="en-US" dirty="0" smtClean="0">
                <a:solidFill>
                  <a:schemeClr val="accent6">
                    <a:lumMod val="75000"/>
                  </a:schemeClr>
                </a:solidFill>
              </a:rPr>
              <a:t>.</a:t>
            </a:r>
            <a:br>
              <a:rPr lang="en-US" dirty="0" smtClean="0">
                <a:solidFill>
                  <a:schemeClr val="accent6">
                    <a:lumMod val="75000"/>
                  </a:schemeClr>
                </a:solidFill>
              </a:rPr>
            </a:br>
            <a:r>
              <a:rPr lang="en-US" dirty="0" smtClean="0">
                <a:solidFill>
                  <a:srgbClr val="0070C0"/>
                </a:solidFill>
              </a:rPr>
              <a:t> </a:t>
            </a:r>
            <a:r>
              <a:rPr lang="en-US" dirty="0">
                <a:solidFill>
                  <a:srgbClr val="0070C0"/>
                </a:solidFill>
              </a:rPr>
              <a:t>It should be supported by school visits, discussions and other experiences to kindle the trainee's interest in education. </a:t>
            </a:r>
            <a:r>
              <a:rPr lang="en-US" dirty="0" smtClean="0">
                <a:solidFill>
                  <a:srgbClr val="0070C0"/>
                </a:solidFill>
              </a:rPr>
              <a:t/>
            </a:r>
            <a:br>
              <a:rPr lang="en-US" dirty="0" smtClean="0">
                <a:solidFill>
                  <a:srgbClr val="0070C0"/>
                </a:solidFill>
              </a:rPr>
            </a:br>
            <a:r>
              <a:rPr lang="en-US" dirty="0" smtClean="0">
                <a:solidFill>
                  <a:srgbClr val="002060"/>
                </a:solidFill>
              </a:rPr>
              <a:t>It </a:t>
            </a:r>
            <a:r>
              <a:rPr lang="en-US" dirty="0">
                <a:solidFill>
                  <a:srgbClr val="002060"/>
                </a:solidFill>
              </a:rPr>
              <a:t>proposed revised pay scales for all categories of teachers, to attract better teachers. </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2916811123"/>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p:spPr>
        <p:txBody>
          <a:bodyPr>
            <a:noAutofit/>
          </a:bodyPr>
          <a:lstStyle/>
          <a:p>
            <a:r>
              <a:rPr lang="en-US" sz="3200" b="1" dirty="0" smtClean="0"/>
              <a:t/>
            </a:r>
            <a:br>
              <a:rPr lang="en-US" sz="3200" b="1" dirty="0" smtClean="0"/>
            </a:br>
            <a:r>
              <a:rPr lang="en-US" sz="3200" b="1" dirty="0"/>
              <a:t/>
            </a:r>
            <a:br>
              <a:rPr lang="en-US" sz="3200" b="1" dirty="0"/>
            </a:br>
            <a:r>
              <a:rPr lang="en-US" sz="3200" b="1" dirty="0" smtClean="0"/>
              <a:t/>
            </a:r>
            <a:br>
              <a:rPr lang="en-US" sz="3200" b="1" dirty="0" smtClean="0"/>
            </a:br>
            <a:r>
              <a:rPr lang="en-US" sz="3200" b="1" dirty="0"/>
              <a:t/>
            </a:r>
            <a:br>
              <a:rPr lang="en-US" sz="3200" b="1" dirty="0"/>
            </a:br>
            <a:r>
              <a:rPr lang="en-US" sz="3200" b="1" dirty="0" smtClean="0"/>
              <a:t/>
            </a:r>
            <a:br>
              <a:rPr lang="en-US" sz="3200" b="1" dirty="0" smtClean="0"/>
            </a:br>
            <a:r>
              <a:rPr lang="en-US" sz="3200" b="1" dirty="0" smtClean="0"/>
              <a:t/>
            </a:r>
            <a:br>
              <a:rPr lang="en-US" sz="3200" b="1" dirty="0" smtClean="0"/>
            </a:br>
            <a:r>
              <a:rPr lang="en-US" sz="3200" b="1" dirty="0"/>
              <a:t/>
            </a:r>
            <a:br>
              <a:rPr lang="en-US" sz="3200" b="1" dirty="0"/>
            </a:br>
            <a:r>
              <a:rPr lang="en-US" sz="3200" b="1" dirty="0" smtClean="0">
                <a:latin typeface="Blackadder ITC" pitchFamily="82" charset="0"/>
              </a:rPr>
              <a:t>'</a:t>
            </a:r>
            <a:r>
              <a:rPr lang="en-US" sz="3200" b="1" dirty="0">
                <a:latin typeface="Blackadder ITC" pitchFamily="82" charset="0"/>
              </a:rPr>
              <a:t>'Teaching is a very noble profession that shapes the character, </a:t>
            </a:r>
            <a:r>
              <a:rPr lang="en-US" sz="3200" b="1" dirty="0" err="1">
                <a:latin typeface="Blackadder ITC" pitchFamily="82" charset="0"/>
              </a:rPr>
              <a:t>calibre</a:t>
            </a:r>
            <a:r>
              <a:rPr lang="en-US" sz="3200" b="1" dirty="0">
                <a:latin typeface="Blackadder ITC" pitchFamily="82" charset="0"/>
              </a:rPr>
              <a:t>, and future of an individual. If the people remember me as a good teacher, that will be the biggest </a:t>
            </a:r>
            <a:r>
              <a:rPr lang="en-US" sz="3200" b="1" dirty="0" err="1">
                <a:latin typeface="Blackadder ITC" pitchFamily="82" charset="0"/>
              </a:rPr>
              <a:t>honour</a:t>
            </a:r>
            <a:r>
              <a:rPr lang="en-US" sz="3200" b="1" dirty="0">
                <a:latin typeface="Blackadder ITC" pitchFamily="82" charset="0"/>
              </a:rPr>
              <a:t> for me,''</a:t>
            </a:r>
            <a:r>
              <a:rPr lang="en-US" sz="3200" b="1" dirty="0"/>
              <a:t> </a:t>
            </a:r>
            <a:r>
              <a:rPr lang="en-US" sz="3200" b="1" dirty="0">
                <a:solidFill>
                  <a:srgbClr val="DB37B0"/>
                </a:solidFill>
              </a:rPr>
              <a:t>- </a:t>
            </a:r>
            <a:r>
              <a:rPr lang="en-US" sz="3200" b="1" dirty="0" err="1">
                <a:solidFill>
                  <a:srgbClr val="DB37B0"/>
                </a:solidFill>
              </a:rPr>
              <a:t>Dr</a:t>
            </a:r>
            <a:r>
              <a:rPr lang="en-US" sz="3200" b="1" dirty="0">
                <a:solidFill>
                  <a:srgbClr val="DB37B0"/>
                </a:solidFill>
              </a:rPr>
              <a:t> APJ Abdul </a:t>
            </a:r>
            <a:r>
              <a:rPr lang="en-US" sz="3200" b="1" dirty="0" err="1">
                <a:solidFill>
                  <a:srgbClr val="DB37B0"/>
                </a:solidFill>
              </a:rPr>
              <a:t>Kalam</a:t>
            </a:r>
            <a:r>
              <a:rPr lang="en-US" sz="3200" dirty="0">
                <a:solidFill>
                  <a:srgbClr val="DB37B0"/>
                </a:solidFill>
              </a:rPr>
              <a:t/>
            </a:r>
            <a:br>
              <a:rPr lang="en-US" sz="3200" dirty="0">
                <a:solidFill>
                  <a:srgbClr val="DB37B0"/>
                </a:solidFill>
              </a:rPr>
            </a:br>
            <a:endParaRPr lang="en-US" sz="3200" dirty="0">
              <a:solidFill>
                <a:srgbClr val="DB37B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pic>
        <p:nvPicPr>
          <p:cNvPr id="2050" name="Picture 2" descr="C:\Users\HP\Desktop\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971" y="0"/>
            <a:ext cx="9046029" cy="3358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60000"/>
              <a:lumOff val="40000"/>
            </a:schemeClr>
          </a:solidFill>
        </p:spPr>
        <p:txBody>
          <a:bodyPr>
            <a:normAutofit/>
          </a:bodyPr>
          <a:lstStyle/>
          <a:p>
            <a:r>
              <a:rPr lang="en-US" sz="6600" dirty="0" smtClean="0">
                <a:solidFill>
                  <a:srgbClr val="7030A0"/>
                </a:solidFill>
              </a:rPr>
              <a:t>In 1947, the number of secondary teachers training colleges in the country had risen to 41</a:t>
            </a:r>
            <a:br>
              <a:rPr lang="en-US" sz="6600" dirty="0" smtClean="0">
                <a:solidFill>
                  <a:srgbClr val="7030A0"/>
                </a:solidFill>
              </a:rPr>
            </a:br>
            <a:endParaRPr lang="en-US" sz="6600" dirty="0">
              <a:solidFill>
                <a:srgbClr val="7030A0"/>
              </a:solidFill>
            </a:endParaRP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29168111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4">
              <a:lumMod val="60000"/>
              <a:lumOff val="40000"/>
            </a:schemeClr>
          </a:solidFill>
        </p:spPr>
        <p:txBody>
          <a:bodyPr>
            <a:normAutofit/>
          </a:bodyPr>
          <a:lstStyle/>
          <a:p>
            <a:r>
              <a:rPr lang="en-US" dirty="0" smtClean="0">
                <a:solidFill>
                  <a:schemeClr val="bg2"/>
                </a:solidFill>
              </a:rPr>
              <a:t>CONCLUSION: </a:t>
            </a:r>
            <a:br>
              <a:rPr lang="en-US" dirty="0" smtClean="0">
                <a:solidFill>
                  <a:schemeClr val="bg2"/>
                </a:solidFill>
              </a:rPr>
            </a:br>
            <a:r>
              <a:rPr lang="en-US" dirty="0" smtClean="0">
                <a:solidFill>
                  <a:schemeClr val="bg2"/>
                </a:solidFill>
              </a:rPr>
              <a:t>Rabindranath </a:t>
            </a:r>
            <a:r>
              <a:rPr lang="en-US" dirty="0">
                <a:solidFill>
                  <a:schemeClr val="bg2"/>
                </a:solidFill>
              </a:rPr>
              <a:t>Tagore rightly said</a:t>
            </a:r>
            <a:r>
              <a:rPr lang="en-US" dirty="0" smtClean="0">
                <a:solidFill>
                  <a:schemeClr val="bg2"/>
                </a:solidFill>
              </a:rPr>
              <a:t>,</a:t>
            </a:r>
            <a:br>
              <a:rPr lang="en-US" dirty="0" smtClean="0">
                <a:solidFill>
                  <a:schemeClr val="bg2"/>
                </a:solidFill>
              </a:rPr>
            </a:br>
            <a:r>
              <a:rPr lang="en-US" dirty="0" smtClean="0">
                <a:solidFill>
                  <a:schemeClr val="bg2"/>
                </a:solidFill>
              </a:rPr>
              <a:t> </a:t>
            </a:r>
            <a:r>
              <a:rPr lang="en-US" dirty="0">
                <a:solidFill>
                  <a:schemeClr val="bg2"/>
                </a:solidFill>
              </a:rPr>
              <a:t>“A teacher can never truly teach unless he is still learning </a:t>
            </a:r>
            <a:r>
              <a:rPr lang="en-US" dirty="0" smtClean="0">
                <a:solidFill>
                  <a:schemeClr val="bg2"/>
                </a:solidFill>
              </a:rPr>
              <a:t>himself”. </a:t>
            </a:r>
            <a:br>
              <a:rPr lang="en-US" dirty="0" smtClean="0">
                <a:solidFill>
                  <a:schemeClr val="bg2"/>
                </a:solidFill>
              </a:rPr>
            </a:br>
            <a:r>
              <a:rPr lang="en-US" dirty="0">
                <a:solidFill>
                  <a:schemeClr val="bg2"/>
                </a:solidFill>
              </a:rPr>
              <a:t>The progress of a country depends upon the quality of its teachers and for this reason teaching is the noblest among all professions.</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719899965"/>
      </p:ext>
    </p:extLst>
  </p:cSld>
  <p:clrMapOvr>
    <a:masterClrMapping/>
  </p:clrMapOvr>
  <p:transition spd="slow">
    <p:randomBar dir="ver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accent3">
              <a:lumMod val="40000"/>
              <a:lumOff val="60000"/>
            </a:schemeClr>
          </a:solidFill>
        </p:spPr>
        <p:txBody>
          <a:bodyPr>
            <a:noAutofit/>
          </a:bodyPr>
          <a:lstStyle/>
          <a:p>
            <a:r>
              <a:rPr lang="en-US" sz="8000" b="1" dirty="0" smtClean="0">
                <a:solidFill>
                  <a:srgbClr val="BD13A9"/>
                </a:solidFill>
                <a:latin typeface="Jokerman" pitchFamily="82" charset="0"/>
              </a:rPr>
              <a:t/>
            </a:r>
            <a:br>
              <a:rPr lang="en-US" sz="8000" b="1" dirty="0" smtClean="0">
                <a:solidFill>
                  <a:srgbClr val="BD13A9"/>
                </a:solidFill>
                <a:latin typeface="Jokerman" pitchFamily="82" charset="0"/>
              </a:rPr>
            </a:br>
            <a:r>
              <a:rPr lang="en-US" sz="6000" b="1" dirty="0" smtClean="0">
                <a:solidFill>
                  <a:srgbClr val="BD13A9"/>
                </a:solidFill>
                <a:latin typeface="Jokerman" pitchFamily="82" charset="0"/>
              </a:rPr>
              <a:t>QUALITY SHINES IN DARKNESS AND IN ABSENCE OF GOODNESS</a:t>
            </a:r>
            <a:endParaRPr lang="en-IN" sz="5400" b="1" dirty="0">
              <a:solidFill>
                <a:srgbClr val="BD13A9"/>
              </a:solidFill>
              <a:latin typeface="Jokerman" pitchFamily="82" charset="0"/>
            </a:endParaRPr>
          </a:p>
        </p:txBody>
      </p:sp>
      <p:sp>
        <p:nvSpPr>
          <p:cNvPr id="3" name="Subtitle 2"/>
          <p:cNvSpPr>
            <a:spLocks noGrp="1"/>
          </p:cNvSpPr>
          <p:nvPr>
            <p:ph type="subTitle" idx="1"/>
          </p:nvPr>
        </p:nvSpPr>
        <p:spPr>
          <a:xfrm>
            <a:off x="5364088" y="6381328"/>
            <a:ext cx="3779912" cy="476672"/>
          </a:xfrm>
        </p:spPr>
        <p:txBody>
          <a:bodyPr>
            <a:noAutofit/>
          </a:bodyPr>
          <a:lstStyle/>
          <a:p>
            <a:r>
              <a:rPr lang="en-US" sz="2400" b="1" dirty="0" smtClean="0">
                <a:solidFill>
                  <a:srgbClr val="7030A0"/>
                </a:solidFill>
                <a:latin typeface="Blackadder ITC" pitchFamily="82" charset="0"/>
              </a:rPr>
              <a:t>SR.DELPHINE JESU</a:t>
            </a:r>
            <a:endParaRPr lang="en-IN" sz="2400" b="1" dirty="0">
              <a:solidFill>
                <a:srgbClr val="7030A0"/>
              </a:solidFill>
              <a:latin typeface="Blackadder ITC" pitchFamily="82" charset="0"/>
            </a:endParaRPr>
          </a:p>
        </p:txBody>
      </p:sp>
      <p:pic>
        <p:nvPicPr>
          <p:cNvPr id="3074" name="Picture 2"/>
          <p:cNvPicPr>
            <a:picLocks noChangeAspect="1" noChangeArrowheads="1"/>
          </p:cNvPicPr>
          <p:nvPr/>
        </p:nvPicPr>
        <p:blipFill>
          <a:blip r:embed="rId3" cstate="print"/>
          <a:srcRect/>
          <a:stretch>
            <a:fillRect/>
          </a:stretch>
        </p:blipFill>
        <p:spPr bwMode="auto">
          <a:xfrm>
            <a:off x="3275856" y="0"/>
            <a:ext cx="2143125" cy="2143125"/>
          </a:xfrm>
          <a:prstGeom prst="rect">
            <a:avLst/>
          </a:prstGeom>
          <a:noFill/>
          <a:ln w="9525">
            <a:noFill/>
            <a:miter lim="800000"/>
            <a:headEnd/>
            <a:tailEnd/>
          </a:ln>
        </p:spPr>
      </p:pic>
    </p:spTree>
    <p:extLst>
      <p:ext uri="{BB962C8B-B14F-4D97-AF65-F5344CB8AC3E}">
        <p14:creationId xmlns:p14="http://schemas.microsoft.com/office/powerpoint/2010/main" val="888932466"/>
      </p:ext>
    </p:extLst>
  </p:cSld>
  <p:clrMapOvr>
    <a:masterClrMapping/>
  </p:clrMapOvr>
  <p:transition spd="slow">
    <p:randomBar dir="ver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0"/>
            <a:ext cx="9144000" cy="6858000"/>
          </a:xfrm>
          <a:solidFill>
            <a:schemeClr val="accent3">
              <a:lumMod val="40000"/>
              <a:lumOff val="60000"/>
            </a:schemeClr>
          </a:solidFill>
        </p:spPr>
        <p:txBody>
          <a:bodyPr>
            <a:noAutofit/>
          </a:bodyPr>
          <a:lstStyle/>
          <a:p>
            <a:r>
              <a:rPr lang="en-US" sz="4800" dirty="0" smtClean="0">
                <a:solidFill>
                  <a:srgbClr val="7030A0"/>
                </a:solidFill>
                <a:latin typeface="Jokerman" pitchFamily="82" charset="0"/>
              </a:rPr>
              <a:t/>
            </a:r>
            <a:br>
              <a:rPr lang="en-US" sz="4800" dirty="0" smtClean="0">
                <a:solidFill>
                  <a:srgbClr val="7030A0"/>
                </a:solidFill>
                <a:latin typeface="Jokerman" pitchFamily="82" charset="0"/>
              </a:rPr>
            </a:br>
            <a:r>
              <a:rPr lang="en-US" sz="4800" dirty="0" smtClean="0">
                <a:solidFill>
                  <a:srgbClr val="7030A0"/>
                </a:solidFill>
                <a:latin typeface="Jokerman" pitchFamily="82" charset="0"/>
              </a:rPr>
              <a:t/>
            </a:r>
            <a:br>
              <a:rPr lang="en-US" sz="4800" dirty="0" smtClean="0">
                <a:solidFill>
                  <a:srgbClr val="7030A0"/>
                </a:solidFill>
                <a:latin typeface="Jokerman" pitchFamily="82" charset="0"/>
              </a:rPr>
            </a:br>
            <a:r>
              <a:rPr lang="en-US" sz="4800" dirty="0" smtClean="0">
                <a:solidFill>
                  <a:srgbClr val="7030A0"/>
                </a:solidFill>
                <a:latin typeface="Jokerman" pitchFamily="82" charset="0"/>
              </a:rPr>
              <a:t/>
            </a:r>
            <a:br>
              <a:rPr lang="en-US" sz="4800" dirty="0" smtClean="0">
                <a:solidFill>
                  <a:srgbClr val="7030A0"/>
                </a:solidFill>
                <a:latin typeface="Jokerman" pitchFamily="82" charset="0"/>
              </a:rPr>
            </a:br>
            <a:r>
              <a:rPr lang="en-US" sz="4800" dirty="0" smtClean="0">
                <a:solidFill>
                  <a:srgbClr val="7030A0"/>
                </a:solidFill>
                <a:latin typeface="Jokerman" pitchFamily="82" charset="0"/>
              </a:rPr>
              <a:t/>
            </a:r>
            <a:br>
              <a:rPr lang="en-US" sz="4800" dirty="0" smtClean="0">
                <a:solidFill>
                  <a:srgbClr val="7030A0"/>
                </a:solidFill>
                <a:latin typeface="Jokerman" pitchFamily="82" charset="0"/>
              </a:rPr>
            </a:br>
            <a:r>
              <a:rPr lang="en-US" sz="4800" dirty="0" smtClean="0">
                <a:solidFill>
                  <a:srgbClr val="7030A0"/>
                </a:solidFill>
                <a:latin typeface="Jokerman" pitchFamily="82" charset="0"/>
              </a:rPr>
              <a:t>THANK YOU FOR BEING </a:t>
            </a:r>
            <a:r>
              <a:rPr lang="en-US" sz="4800" dirty="0">
                <a:solidFill>
                  <a:srgbClr val="7030A0"/>
                </a:solidFill>
                <a:latin typeface="Jokerman" pitchFamily="82" charset="0"/>
              </a:rPr>
              <a:t>QUALITY TEACHERS </a:t>
            </a:r>
            <a:r>
              <a:rPr lang="en-US" sz="4800" dirty="0" smtClean="0">
                <a:solidFill>
                  <a:srgbClr val="7030A0"/>
                </a:solidFill>
                <a:latin typeface="Jokerman" pitchFamily="82" charset="0"/>
              </a:rPr>
              <a:t>OF THE NATION</a:t>
            </a:r>
            <a:endParaRPr lang="en-IN" sz="4800" dirty="0">
              <a:solidFill>
                <a:srgbClr val="7030A0"/>
              </a:solidFill>
              <a:latin typeface="Jokerman" pitchFamily="82" charset="0"/>
            </a:endParaRPr>
          </a:p>
        </p:txBody>
      </p:sp>
      <p:sp>
        <p:nvSpPr>
          <p:cNvPr id="3" name="Subtitle 2"/>
          <p:cNvSpPr>
            <a:spLocks noGrp="1"/>
          </p:cNvSpPr>
          <p:nvPr>
            <p:ph type="subTitle" idx="1"/>
          </p:nvPr>
        </p:nvSpPr>
        <p:spPr>
          <a:xfrm>
            <a:off x="5364088" y="6381328"/>
            <a:ext cx="3779912" cy="476672"/>
          </a:xfrm>
        </p:spPr>
        <p:txBody>
          <a:bodyPr>
            <a:noAutofit/>
          </a:bodyPr>
          <a:lstStyle/>
          <a:p>
            <a:r>
              <a:rPr lang="en-US" sz="2400" b="1" dirty="0" smtClean="0">
                <a:solidFill>
                  <a:srgbClr val="7030A0"/>
                </a:solidFill>
                <a:latin typeface="Blackadder ITC" pitchFamily="82" charset="0"/>
              </a:rPr>
              <a:t>SR.DELPHINE JESU</a:t>
            </a:r>
            <a:endParaRPr lang="en-IN" sz="2400" b="1" dirty="0">
              <a:solidFill>
                <a:srgbClr val="7030A0"/>
              </a:solidFill>
              <a:latin typeface="Blackadder ITC" pitchFamily="82" charset="0"/>
            </a:endParaRPr>
          </a:p>
        </p:txBody>
      </p:sp>
      <p:pic>
        <p:nvPicPr>
          <p:cNvPr id="2050" name="Picture 2" descr="C:\Users\HP\Desktop\10253807_630143463733093_702744012051437287_n.jpg"/>
          <p:cNvPicPr>
            <a:picLocks noChangeAspect="1" noChangeArrowheads="1"/>
          </p:cNvPicPr>
          <p:nvPr/>
        </p:nvPicPr>
        <p:blipFill>
          <a:blip r:embed="rId2" cstate="print"/>
          <a:srcRect/>
          <a:stretch>
            <a:fillRect/>
          </a:stretch>
        </p:blipFill>
        <p:spPr bwMode="auto">
          <a:xfrm>
            <a:off x="827584" y="0"/>
            <a:ext cx="7200800" cy="3717032"/>
          </a:xfrm>
          <a:prstGeom prst="rect">
            <a:avLst/>
          </a:prstGeom>
          <a:noFill/>
        </p:spPr>
      </p:pic>
    </p:spTree>
    <p:extLst>
      <p:ext uri="{BB962C8B-B14F-4D97-AF65-F5344CB8AC3E}">
        <p14:creationId xmlns:p14="http://schemas.microsoft.com/office/powerpoint/2010/main" val="10079019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6">
              <a:lumMod val="60000"/>
              <a:lumOff val="40000"/>
            </a:schemeClr>
          </a:solidFill>
        </p:spPr>
        <p:txBody>
          <a:bodyPr>
            <a:normAutofit/>
          </a:bodyPr>
          <a:lstStyle/>
          <a:p>
            <a:pPr>
              <a:lnSpc>
                <a:spcPct val="150000"/>
              </a:lnSpc>
            </a:pPr>
            <a:r>
              <a:rPr lang="en-US" sz="2400" dirty="0" smtClean="0">
                <a:latin typeface="Algerian" pitchFamily="82" charset="0"/>
              </a:rPr>
              <a:t>REFERENCES:</a:t>
            </a:r>
            <a:r>
              <a:rPr lang="en-US" sz="2400" dirty="0" smtClean="0">
                <a:latin typeface="Agency FB" pitchFamily="34" charset="0"/>
              </a:rPr>
              <a:t/>
            </a:r>
            <a:br>
              <a:rPr lang="en-US" sz="2400" dirty="0" smtClean="0">
                <a:latin typeface="Agency FB" pitchFamily="34" charset="0"/>
              </a:rPr>
            </a:br>
            <a:r>
              <a:rPr lang="en-US" sz="2400" dirty="0" smtClean="0">
                <a:latin typeface="Agency FB" pitchFamily="34" charset="0"/>
              </a:rPr>
              <a:t>1. </a:t>
            </a:r>
            <a:r>
              <a:rPr lang="en-US" sz="2400" dirty="0" smtClean="0">
                <a:latin typeface="Agency FB" pitchFamily="34" charset="0"/>
                <a:hlinkClick r:id="rId2"/>
              </a:rPr>
              <a:t>https://infed.org/mobi/what-is-teaching/</a:t>
            </a:r>
            <a:r>
              <a:rPr lang="en-US" sz="2400" dirty="0" smtClean="0">
                <a:latin typeface="Agency FB" pitchFamily="34" charset="0"/>
              </a:rPr>
              <a:t/>
            </a:r>
            <a:br>
              <a:rPr lang="en-US" sz="2400" dirty="0" smtClean="0">
                <a:latin typeface="Agency FB" pitchFamily="34" charset="0"/>
              </a:rPr>
            </a:br>
            <a:r>
              <a:rPr lang="en-US" sz="2400" dirty="0" smtClean="0">
                <a:latin typeface="Agency FB" pitchFamily="34" charset="0"/>
              </a:rPr>
              <a:t>2. </a:t>
            </a:r>
            <a:r>
              <a:rPr lang="en-US" sz="2400" dirty="0">
                <a:latin typeface="Agency FB" pitchFamily="34" charset="0"/>
                <a:hlinkClick r:id="rId3"/>
              </a:rPr>
              <a:t>https://www.owlgen.in/what-is-the-difference-between-education-and-indoctrination</a:t>
            </a:r>
            <a:r>
              <a:rPr lang="en-US" sz="2400" dirty="0" smtClean="0">
                <a:latin typeface="Agency FB" pitchFamily="34" charset="0"/>
                <a:hlinkClick r:id="rId3"/>
              </a:rPr>
              <a:t>/</a:t>
            </a:r>
            <a:r>
              <a:rPr lang="en-US" sz="2400" dirty="0" smtClean="0">
                <a:latin typeface="Agency FB" pitchFamily="34" charset="0"/>
              </a:rPr>
              <a:t/>
            </a:r>
            <a:br>
              <a:rPr lang="en-US" sz="2400" dirty="0" smtClean="0">
                <a:latin typeface="Agency FB" pitchFamily="34" charset="0"/>
              </a:rPr>
            </a:br>
            <a:r>
              <a:rPr lang="en-US" sz="2400" dirty="0" smtClean="0">
                <a:latin typeface="Agency FB" pitchFamily="34" charset="0"/>
              </a:rPr>
              <a:t>3. TEACHER </a:t>
            </a:r>
            <a:r>
              <a:rPr lang="en-US" sz="2400" dirty="0">
                <a:latin typeface="Agency FB" pitchFamily="34" charset="0"/>
              </a:rPr>
              <a:t>EDUCATION TBT Historical Development of Teacher Education in India. Presented </a:t>
            </a:r>
            <a:r>
              <a:rPr lang="en-US" sz="2400" dirty="0" err="1">
                <a:latin typeface="Agency FB" pitchFamily="34" charset="0"/>
              </a:rPr>
              <a:t>ByAmruta</a:t>
            </a:r>
            <a:r>
              <a:rPr lang="en-US" sz="2400" dirty="0">
                <a:latin typeface="Agency FB" pitchFamily="34" charset="0"/>
              </a:rPr>
              <a:t> V. </a:t>
            </a:r>
            <a:r>
              <a:rPr lang="en-US" sz="2400" dirty="0" err="1">
                <a:latin typeface="Agency FB" pitchFamily="34" charset="0"/>
              </a:rPr>
              <a:t>Apte</a:t>
            </a:r>
            <a:r>
              <a:rPr lang="en-US" sz="2400" dirty="0" smtClean="0">
                <a:latin typeface="Agency FB" pitchFamily="34" charset="0"/>
              </a:rPr>
              <a:t>.</a:t>
            </a:r>
            <a:br>
              <a:rPr lang="en-US" sz="2400" dirty="0" smtClean="0">
                <a:latin typeface="Agency FB" pitchFamily="34" charset="0"/>
              </a:rPr>
            </a:br>
            <a:r>
              <a:rPr lang="en-US" sz="2400" dirty="0" smtClean="0">
                <a:latin typeface="Agency FB" pitchFamily="34" charset="0"/>
              </a:rPr>
              <a:t>4. Teacher </a:t>
            </a:r>
            <a:r>
              <a:rPr lang="en-US" sz="2400" dirty="0">
                <a:latin typeface="Agency FB" pitchFamily="34" charset="0"/>
              </a:rPr>
              <a:t>Education, Principles Theories and </a:t>
            </a:r>
            <a:r>
              <a:rPr lang="en-US" sz="2400" dirty="0" smtClean="0">
                <a:latin typeface="Agency FB" pitchFamily="34" charset="0"/>
              </a:rPr>
              <a:t>practices-S</a:t>
            </a:r>
            <a:r>
              <a:rPr lang="en-US" sz="2400" dirty="0">
                <a:latin typeface="Agency FB" pitchFamily="34" charset="0"/>
              </a:rPr>
              <a:t>. P. Sharma. </a:t>
            </a:r>
            <a:r>
              <a:rPr lang="en-US" sz="2400" dirty="0" smtClean="0">
                <a:latin typeface="Agency FB" pitchFamily="34" charset="0"/>
              </a:rPr>
              <a:t/>
            </a:r>
            <a:br>
              <a:rPr lang="en-US" sz="2400" dirty="0" smtClean="0">
                <a:latin typeface="Agency FB" pitchFamily="34" charset="0"/>
              </a:rPr>
            </a:br>
            <a:r>
              <a:rPr lang="en-US" sz="2400" dirty="0" smtClean="0">
                <a:latin typeface="Agency FB" pitchFamily="34" charset="0"/>
              </a:rPr>
              <a:t>5. </a:t>
            </a:r>
            <a:r>
              <a:rPr lang="en-US" sz="2400" dirty="0" smtClean="0">
                <a:latin typeface="Agency FB" pitchFamily="34" charset="0"/>
                <a:hlinkClick r:id="rId4"/>
              </a:rPr>
              <a:t>https</a:t>
            </a:r>
            <a:r>
              <a:rPr lang="en-US" sz="2400" dirty="0">
                <a:latin typeface="Agency FB" pitchFamily="34" charset="0"/>
                <a:hlinkClick r:id="rId4"/>
              </a:rPr>
              <a:t>://www.google.com/search?q=teacher+education+in+ancient+and+medieval+period</a:t>
            </a:r>
            <a:r>
              <a:rPr lang="en-US" sz="2400" dirty="0" smtClean="0">
                <a:latin typeface="Agency FB" pitchFamily="34" charset="0"/>
              </a:rPr>
              <a:t/>
            </a:r>
            <a:br>
              <a:rPr lang="en-US" sz="2400" dirty="0" smtClean="0">
                <a:latin typeface="Agency FB" pitchFamily="34" charset="0"/>
              </a:rPr>
            </a:br>
            <a:r>
              <a:rPr lang="en-US" sz="2400" dirty="0" smtClean="0">
                <a:latin typeface="Agency FB" pitchFamily="34" charset="0"/>
              </a:rPr>
              <a:t>6. </a:t>
            </a:r>
            <a:r>
              <a:rPr lang="en-US" sz="2400" dirty="0" smtClean="0">
                <a:latin typeface="Agency FB" pitchFamily="34" charset="0"/>
                <a:hlinkClick r:id="rId5"/>
              </a:rPr>
              <a:t>https</a:t>
            </a:r>
            <a:r>
              <a:rPr lang="en-US" sz="2400" dirty="0">
                <a:latin typeface="Agency FB" pitchFamily="34" charset="0"/>
                <a:hlinkClick r:id="rId5"/>
              </a:rPr>
              <a:t>://</a:t>
            </a:r>
            <a:r>
              <a:rPr lang="en-US" sz="2400" dirty="0" smtClean="0">
                <a:latin typeface="Agency FB" pitchFamily="34" charset="0"/>
                <a:hlinkClick r:id="rId5"/>
              </a:rPr>
              <a:t>www.slideshare.net/SureshKumar328/history-of-teacher-education-pptx</a:t>
            </a:r>
            <a:r>
              <a:rPr lang="en-US" sz="2400" smtClean="0">
                <a:latin typeface="Agency FB" pitchFamily="34" charset="0"/>
              </a:rPr>
              <a:t/>
            </a:r>
            <a:br>
              <a:rPr lang="en-US" sz="2400" smtClean="0">
                <a:latin typeface="Agency FB" pitchFamily="34" charset="0"/>
              </a:rPr>
            </a:br>
            <a:r>
              <a:rPr lang="en-US" sz="2400" smtClean="0">
                <a:latin typeface="Agency FB" pitchFamily="34" charset="0"/>
              </a:rPr>
              <a:t>7. </a:t>
            </a:r>
            <a:r>
              <a:rPr lang="en-US" sz="2400" dirty="0">
                <a:latin typeface="Agency FB" pitchFamily="34" charset="0"/>
              </a:rPr>
              <a:t>Sheikh Mustafa </a:t>
            </a:r>
            <a:r>
              <a:rPr lang="en-US" sz="2400" dirty="0" smtClean="0">
                <a:latin typeface="Agency FB" pitchFamily="34" charset="0"/>
              </a:rPr>
              <a:t>,</a:t>
            </a:r>
            <a:r>
              <a:rPr lang="en-US" sz="2400" dirty="0">
                <a:latin typeface="Agency FB" pitchFamily="34" charset="0"/>
              </a:rPr>
              <a:t> Historical Development of Teacher Education In </a:t>
            </a:r>
            <a:r>
              <a:rPr lang="en-US" sz="2400" dirty="0" smtClean="0">
                <a:latin typeface="Agency FB" pitchFamily="34" charset="0"/>
              </a:rPr>
              <a:t>India,</a:t>
            </a:r>
            <a:r>
              <a:rPr lang="en-US" sz="2400" dirty="0">
                <a:latin typeface="Agency FB" pitchFamily="34" charset="0"/>
              </a:rPr>
              <a:t> Historical Development of Teacher Education In India </a:t>
            </a:r>
            <a:r>
              <a:rPr lang="en-US" sz="2400" dirty="0" smtClean="0">
                <a:latin typeface="Agency FB" pitchFamily="34" charset="0"/>
              </a:rPr>
              <a:t>, Srinagar </a:t>
            </a:r>
            <a:r>
              <a:rPr lang="en-US" sz="2400" dirty="0" smtClean="0"/>
              <a:t>.</a:t>
            </a:r>
            <a:endParaRPr lang="en-US" sz="2400"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rgbClr val="92D050"/>
          </a:solidFill>
        </p:spPr>
        <p:txBody>
          <a:bodyPr>
            <a:noAutofit/>
          </a:bodyPr>
          <a:lstStyle/>
          <a:p>
            <a:r>
              <a:rPr lang="en-US" sz="4000" dirty="0" smtClean="0">
                <a:solidFill>
                  <a:srgbClr val="7030A0"/>
                </a:solidFill>
              </a:rPr>
              <a:t/>
            </a:r>
            <a:br>
              <a:rPr lang="en-US" sz="4000" dirty="0" smtClean="0">
                <a:solidFill>
                  <a:srgbClr val="7030A0"/>
                </a:solidFill>
              </a:rPr>
            </a:br>
            <a:r>
              <a:rPr lang="en-US" sz="4000" dirty="0" smtClean="0">
                <a:solidFill>
                  <a:srgbClr val="7030A0"/>
                </a:solidFill>
              </a:rPr>
              <a:t>CONCEPT OF TEACHING</a:t>
            </a:r>
            <a:br>
              <a:rPr lang="en-US" sz="4000" dirty="0" smtClean="0">
                <a:solidFill>
                  <a:srgbClr val="7030A0"/>
                </a:solidFill>
              </a:rPr>
            </a:br>
            <a:r>
              <a:rPr lang="en-US" sz="3600" dirty="0" smtClean="0">
                <a:solidFill>
                  <a:schemeClr val="accent6">
                    <a:lumMod val="20000"/>
                    <a:lumOff val="80000"/>
                  </a:schemeClr>
                </a:solidFill>
              </a:rPr>
              <a:t>Teaching </a:t>
            </a:r>
            <a:r>
              <a:rPr lang="en-US" sz="3600" dirty="0">
                <a:solidFill>
                  <a:schemeClr val="accent6">
                    <a:lumMod val="20000"/>
                    <a:lumOff val="80000"/>
                  </a:schemeClr>
                </a:solidFill>
              </a:rPr>
              <a:t>is the process of attending to people’s needs, experiences and feelings, and intervening so that they learn particular things, and go beyond the given</a:t>
            </a:r>
            <a:r>
              <a:rPr lang="en-US" sz="3600" dirty="0" smtClean="0">
                <a:solidFill>
                  <a:schemeClr val="accent6">
                    <a:lumMod val="20000"/>
                    <a:lumOff val="80000"/>
                  </a:schemeClr>
                </a:solidFill>
              </a:rPr>
              <a:t>.</a:t>
            </a:r>
            <a:br>
              <a:rPr lang="en-US" sz="3600" dirty="0" smtClean="0">
                <a:solidFill>
                  <a:schemeClr val="accent6">
                    <a:lumMod val="20000"/>
                    <a:lumOff val="80000"/>
                  </a:schemeClr>
                </a:solidFill>
              </a:rPr>
            </a:br>
            <a:r>
              <a:rPr lang="en-US" sz="3200" dirty="0"/>
              <a:t/>
            </a:r>
            <a:br>
              <a:rPr lang="en-US" sz="3200" dirty="0"/>
            </a:br>
            <a:r>
              <a:rPr lang="en-US" sz="3200" dirty="0">
                <a:solidFill>
                  <a:schemeClr val="accent2">
                    <a:lumMod val="75000"/>
                  </a:schemeClr>
                </a:solidFill>
                <a:latin typeface="Arial Rounded MT Bold" pitchFamily="34" charset="0"/>
              </a:rPr>
              <a:t>Impart knowledge to or instruct (someone) as to how to do something; or</a:t>
            </a:r>
            <a:br>
              <a:rPr lang="en-US" sz="3200" dirty="0">
                <a:solidFill>
                  <a:schemeClr val="accent2">
                    <a:lumMod val="75000"/>
                  </a:schemeClr>
                </a:solidFill>
                <a:latin typeface="Arial Rounded MT Bold" pitchFamily="34" charset="0"/>
              </a:rPr>
            </a:br>
            <a:r>
              <a:rPr lang="en-US" sz="3200" dirty="0">
                <a:solidFill>
                  <a:schemeClr val="accent2">
                    <a:lumMod val="75000"/>
                  </a:schemeClr>
                </a:solidFill>
                <a:latin typeface="Arial Rounded MT Bold" pitchFamily="34" charset="0"/>
              </a:rPr>
              <a:t>Cause (someone) to learn or understand something by example or experience.</a:t>
            </a:r>
            <a:br>
              <a:rPr lang="en-US" sz="3200" dirty="0">
                <a:solidFill>
                  <a:schemeClr val="accent2">
                    <a:lumMod val="75000"/>
                  </a:schemeClr>
                </a:solidFill>
                <a:latin typeface="Arial Rounded MT Bold" pitchFamily="34" charset="0"/>
              </a:rPr>
            </a:br>
            <a:r>
              <a:rPr lang="en-US" sz="3200" dirty="0">
                <a:solidFill>
                  <a:schemeClr val="accent2">
                    <a:lumMod val="75000"/>
                  </a:schemeClr>
                </a:solidFill>
                <a:latin typeface="Arial Rounded MT Bold" pitchFamily="34" charset="0"/>
              </a:rPr>
              <a:t/>
            </a:r>
            <a:br>
              <a:rPr lang="en-US" sz="3200" dirty="0">
                <a:solidFill>
                  <a:schemeClr val="accent2">
                    <a:lumMod val="75000"/>
                  </a:schemeClr>
                </a:solidFill>
                <a:latin typeface="Arial Rounded MT Bold" pitchFamily="34" charset="0"/>
              </a:rPr>
            </a:br>
            <a:r>
              <a:rPr lang="en-US" sz="3200" dirty="0" smtClean="0"/>
              <a:t/>
            </a:r>
            <a:br>
              <a:rPr lang="en-US" sz="3200" dirty="0" smtClean="0"/>
            </a:br>
            <a:endParaRPr lang="en-US" sz="3200"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4051312129"/>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4">
              <a:lumMod val="60000"/>
              <a:lumOff val="40000"/>
            </a:schemeClr>
          </a:solidFill>
        </p:spPr>
        <p:txBody>
          <a:bodyPr>
            <a:normAutofit fontScale="90000"/>
          </a:bodyPr>
          <a:lstStyle/>
          <a:p>
            <a:r>
              <a:rPr lang="en-US" b="1" dirty="0" smtClean="0">
                <a:solidFill>
                  <a:schemeClr val="accent2">
                    <a:lumMod val="20000"/>
                    <a:lumOff val="80000"/>
                  </a:schemeClr>
                </a:solidFill>
              </a:rPr>
              <a:t>INSTRUCTION</a:t>
            </a:r>
            <a:r>
              <a:rPr lang="en-US" dirty="0" smtClean="0">
                <a:solidFill>
                  <a:schemeClr val="accent2">
                    <a:lumMod val="20000"/>
                    <a:lumOff val="80000"/>
                  </a:schemeClr>
                </a:solidFill>
              </a:rPr>
              <a:t> </a:t>
            </a:r>
            <a:r>
              <a:rPr lang="en-US" dirty="0" smtClean="0"/>
              <a:t/>
            </a:r>
            <a:br>
              <a:rPr lang="en-US" dirty="0" smtClean="0"/>
            </a:br>
            <a:r>
              <a:rPr lang="en-US" dirty="0" smtClean="0">
                <a:solidFill>
                  <a:schemeClr val="bg2"/>
                </a:solidFill>
              </a:rPr>
              <a:t>It was </a:t>
            </a:r>
            <a:r>
              <a:rPr lang="en-US" dirty="0">
                <a:solidFill>
                  <a:schemeClr val="bg2"/>
                </a:solidFill>
              </a:rPr>
              <a:t>defined previously as "the purposeful direction of the learning process" and is one of the major teacher class activities (along with planning and management). </a:t>
            </a:r>
            <a:r>
              <a:rPr lang="en-US" dirty="0" smtClean="0">
                <a:solidFill>
                  <a:schemeClr val="bg2"/>
                </a:solidFill>
              </a:rPr>
              <a:t/>
            </a:r>
            <a:br>
              <a:rPr lang="en-US" dirty="0" smtClean="0">
                <a:solidFill>
                  <a:schemeClr val="bg2"/>
                </a:solidFill>
              </a:rPr>
            </a:br>
            <a:r>
              <a:rPr lang="en-US" dirty="0" smtClean="0">
                <a:solidFill>
                  <a:srgbClr val="FFFF00"/>
                </a:solidFill>
              </a:rPr>
              <a:t>Professional </a:t>
            </a:r>
            <a:r>
              <a:rPr lang="en-US" dirty="0">
                <a:solidFill>
                  <a:srgbClr val="FFFF00"/>
                </a:solidFill>
              </a:rPr>
              <a:t>educators have developed a variety of models of </a:t>
            </a:r>
            <a:r>
              <a:rPr lang="en-US" b="1" dirty="0">
                <a:solidFill>
                  <a:srgbClr val="FFFF00"/>
                </a:solidFill>
              </a:rPr>
              <a:t>instruction</a:t>
            </a:r>
            <a:r>
              <a:rPr lang="en-US" dirty="0">
                <a:solidFill>
                  <a:srgbClr val="FFFF00"/>
                </a:solidFill>
              </a:rPr>
              <a:t>, each designed to produce classroom learning.</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a:solidFill>
            <a:schemeClr val="accent2">
              <a:lumMod val="60000"/>
              <a:lumOff val="40000"/>
            </a:schemeClr>
          </a:solidFill>
        </p:spPr>
        <p:txBody>
          <a:bodyPr>
            <a:normAutofit/>
          </a:bodyPr>
          <a:lstStyle/>
          <a:p>
            <a:r>
              <a:rPr lang="en-US" b="1" dirty="0" smtClean="0">
                <a:solidFill>
                  <a:schemeClr val="accent1">
                    <a:lumMod val="75000"/>
                  </a:schemeClr>
                </a:solidFill>
              </a:rPr>
              <a:t>INDOCTRINATION</a:t>
            </a:r>
            <a:r>
              <a:rPr lang="en-US" dirty="0" smtClean="0">
                <a:solidFill>
                  <a:schemeClr val="accent1">
                    <a:lumMod val="75000"/>
                  </a:schemeClr>
                </a:solidFill>
              </a:rPr>
              <a:t> </a:t>
            </a:r>
            <a:r>
              <a:rPr lang="en-US" dirty="0" smtClean="0"/>
              <a:t/>
            </a:r>
            <a:br>
              <a:rPr lang="en-US" dirty="0" smtClean="0"/>
            </a:br>
            <a:r>
              <a:rPr lang="en-US" dirty="0">
                <a:solidFill>
                  <a:srgbClr val="C00000"/>
                </a:solidFill>
              </a:rPr>
              <a:t> </a:t>
            </a:r>
            <a:r>
              <a:rPr lang="en-US" dirty="0" smtClean="0">
                <a:solidFill>
                  <a:srgbClr val="C00000"/>
                </a:solidFill>
              </a:rPr>
              <a:t>It is </a:t>
            </a:r>
            <a:r>
              <a:rPr lang="en-US" dirty="0">
                <a:solidFill>
                  <a:srgbClr val="C00000"/>
                </a:solidFill>
              </a:rPr>
              <a:t>the process of inculcating a person with ideas, attitudes, cognitive strategies or professional methodologies (see doctrine).</a:t>
            </a:r>
            <a:r>
              <a:rPr lang="en-US" dirty="0"/>
              <a:t> </a:t>
            </a:r>
            <a:br>
              <a:rPr lang="en-US" dirty="0"/>
            </a:br>
            <a:r>
              <a:rPr lang="en-US" sz="3600" dirty="0" err="1" smtClean="0">
                <a:solidFill>
                  <a:srgbClr val="00B050"/>
                </a:solidFill>
              </a:rPr>
              <a:t>Somedistinguish</a:t>
            </a:r>
            <a:r>
              <a:rPr lang="en-US" sz="3600" dirty="0">
                <a:solidFill>
                  <a:srgbClr val="00B050"/>
                </a:solidFill>
              </a:rPr>
              <a:t> </a:t>
            </a:r>
            <a:r>
              <a:rPr lang="en-US" sz="3600" b="1" dirty="0">
                <a:solidFill>
                  <a:srgbClr val="00B050"/>
                </a:solidFill>
              </a:rPr>
              <a:t>indoctrination</a:t>
            </a:r>
            <a:r>
              <a:rPr lang="en-US" sz="3600" dirty="0">
                <a:solidFill>
                  <a:srgbClr val="00B050"/>
                </a:solidFill>
              </a:rPr>
              <a:t> from </a:t>
            </a:r>
            <a:r>
              <a:rPr lang="en-US" sz="3600" b="1" dirty="0">
                <a:solidFill>
                  <a:srgbClr val="00B050"/>
                </a:solidFill>
              </a:rPr>
              <a:t>education</a:t>
            </a:r>
            <a:r>
              <a:rPr lang="en-US" sz="3600" dirty="0">
                <a:solidFill>
                  <a:srgbClr val="00B050"/>
                </a:solidFill>
              </a:rPr>
              <a:t> on the basis that the </a:t>
            </a:r>
            <a:r>
              <a:rPr lang="en-US" sz="3600" b="1" dirty="0">
                <a:solidFill>
                  <a:srgbClr val="00B050"/>
                </a:solidFill>
              </a:rPr>
              <a:t>indoctrinated</a:t>
            </a:r>
            <a:r>
              <a:rPr lang="en-US" sz="3600" dirty="0">
                <a:solidFill>
                  <a:srgbClr val="00B050"/>
                </a:solidFill>
              </a:rPr>
              <a:t> person is expected not to question or critically examine the doctrine they have learned.</a:t>
            </a:r>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spTree>
    <p:extLst>
      <p:ext uri="{BB962C8B-B14F-4D97-AF65-F5344CB8AC3E}">
        <p14:creationId xmlns:p14="http://schemas.microsoft.com/office/powerpoint/2010/main" val="3512952516"/>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00799"/>
          </a:xfrm>
        </p:spPr>
        <p:txBody>
          <a:bodyPr/>
          <a:lstStyle/>
          <a:p>
            <a:endParaRPr lang="en-US" dirty="0"/>
          </a:p>
        </p:txBody>
      </p:sp>
      <p:sp>
        <p:nvSpPr>
          <p:cNvPr id="3" name="Subtitle 2"/>
          <p:cNvSpPr>
            <a:spLocks noGrp="1"/>
          </p:cNvSpPr>
          <p:nvPr>
            <p:ph type="subTitle" idx="1"/>
          </p:nvPr>
        </p:nvSpPr>
        <p:spPr>
          <a:xfrm>
            <a:off x="5486400" y="6477000"/>
            <a:ext cx="3657600" cy="381000"/>
          </a:xfrm>
        </p:spPr>
        <p:txBody>
          <a:bodyPr>
            <a:normAutofit fontScale="70000" lnSpcReduction="20000"/>
          </a:bodyPr>
          <a:lstStyle/>
          <a:p>
            <a:r>
              <a:rPr lang="en-US" b="1" dirty="0" smtClean="0">
                <a:solidFill>
                  <a:srgbClr val="DB37B0"/>
                </a:solidFill>
                <a:latin typeface="Blackadder ITC" pitchFamily="82" charset="0"/>
              </a:rPr>
              <a:t>DR. DELPHINE</a:t>
            </a:r>
            <a:endParaRPr lang="en-US" b="1" dirty="0">
              <a:solidFill>
                <a:srgbClr val="DB37B0"/>
              </a:solidFill>
              <a:latin typeface="Blackadder ITC" pitchFamily="82" charset="0"/>
            </a:endParaRPr>
          </a:p>
        </p:txBody>
      </p:sp>
      <p:pic>
        <p:nvPicPr>
          <p:cNvPr id="1026" name="Picture 2" descr="C:\Users\HP\Desktop\Definition+Education+Indoctrin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 y="0"/>
            <a:ext cx="9144276" cy="6344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952516"/>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TotalTime>
  <Words>1134</Words>
  <Application>Microsoft Office PowerPoint</Application>
  <PresentationFormat>On-screen Show (4:3)</PresentationFormat>
  <Paragraphs>120</Paragraphs>
  <Slides>54</Slides>
  <Notes>1</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PowerPoint Presentation</vt:lpstr>
      <vt:lpstr>MASTER OF EDUCATION Course Code: FMTE TEACHER EDUCATION IN INDIA: ELEMENTARY LEVEL  UNIT 1</vt:lpstr>
      <vt:lpstr>Presented By :  Dr. A. Mary Delphine  Principal   St. Justin’s College of Education , Madurai </vt:lpstr>
      <vt:lpstr>  OBJECTIVES: By the end of this lesson  you will be able to say:  i) The Concept Of Teaching,  ii) Instruction ,  iii) Indoctrination,  iv)Teacher And Teacher Education: Ancient Period, Medieval Period ( Jainism, Buddhism, Islam) and  British Period  </vt:lpstr>
      <vt:lpstr>       ''Teaching is a very noble profession that shapes the character, calibre, and future of an individual. If the people remember me as a good teacher, that will be the biggest honour for me,'' - Dr APJ Abdul Kalam </vt:lpstr>
      <vt:lpstr> CONCEPT OF TEACHING Teaching is the process of attending to people’s needs, experiences and feelings, and intervening so that they learn particular things, and go beyond the given.  Impart knowledge to or instruct (someone) as to how to do something; or Cause (someone) to learn or understand something by example or experience.   </vt:lpstr>
      <vt:lpstr>INSTRUCTION  It was defined previously as "the purposeful direction of the learning process" and is one of the major teacher class activities (along with planning and management).  Professional educators have developed a variety of models of instruction, each designed to produce classroom learning.</vt:lpstr>
      <vt:lpstr>INDOCTRINATION   It is the process of inculcating a person with ideas, attitudes, cognitive strategies or professional methodologies (see doctrine).  Somedistinguish indoctrination from education on the basis that the indoctrinated person is expected not to question or critically examine the doctrine they have learned.</vt:lpstr>
      <vt:lpstr>PowerPoint Presentation</vt:lpstr>
      <vt:lpstr>PowerPoint Presentation</vt:lpstr>
      <vt:lpstr>PowerPoint Presentation</vt:lpstr>
      <vt:lpstr>In order to fit ourselves in a more appropriate role we need to know the inception of teacher and his education. Who was considered as a genuine Guru (preceptor)?  He who taught by precept and example, good conduct, right thinking, loyalty to Truth, mental discipline and sense of duty. </vt:lpstr>
      <vt:lpstr>The history of Indian education is as old as the history of human civilisation.  Hence it seems to be correct that the concept of informal teacher education must have been born in India during early ancient Indian period i.e in 2500 B.C.</vt:lpstr>
      <vt:lpstr>A teacher's role may vary among cultures. Teachers may provide instruction in literacy and numeracy, craftsmanship or vocational training, the arts, religion, civics, community roles, or life skills</vt:lpstr>
      <vt:lpstr>Religious and spiritual teachers such as  gurus, mullahs, rabbis, pastors/youth pastors and lamas, may teach religious texts such as the Quran, Torah or Bible.  </vt:lpstr>
      <vt:lpstr>Who was considered as a genuine student? He who learnt the above. These are the qualities that will guarantee happiness here and bliss hereafter.  These virtues will effectively countermand the evils that degrade man into a monster. </vt:lpstr>
      <vt:lpstr>The educational system that brings both teacher and student together, has two aspects:   first, the provision of skills and information so that man can live in health and happiness  and the second, the understanding of one's inner urges and their sublimation in order to attain lasting peace, equanimity and bliss.  </vt:lpstr>
      <vt:lpstr>THREE ELEMENTS OF TEACHER EDUCATION The principal elements that make teaching and learning possible and attainable are the teachers, the learners, and a conducive learning environment. The teacher serves as the prime mover of the educational wheel. The learners are the key participants in the learning process.</vt:lpstr>
      <vt:lpstr>SCOPE OF TEACHER EDUCATION Teacher education reaches out to the student teachers by providing the relevant knowledge, attitude and skills to function effectively in their teaching profession. It serves to equip the student teachers with the conceptual and theoretical framework within which they can understand the intricacies of the profession.</vt:lpstr>
      <vt:lpstr>The traditional view of a teacher is-  “some one who dispenses knowledge” But every day according to the situation the teacher wears many hats... • Friend • Counselor • Judge • Mentor • Facilitator • Manager &amp; So on A good teacher knows when to act as sage on the stage and  when to act as a guide on the side.</vt:lpstr>
      <vt:lpstr>In ancient India, education formed an integral part of social structure and schools operated as a part of the total social system.  The educational processes reflected the dominant cultural patterns. The keenly felt need to educate the younger generations to acquire the cultural heritage had given  rise to social institutions like Ashram, Gurukula, Pathasala, Vihara. Vidyapeeth, etc.  The all-round cultural development of the person, and  formation of integrated moral character were the aims and objectives of educational processes.</vt:lpstr>
      <vt:lpstr> The Gurukulas  The gurukulas were single-teacher schools, conducted by brahmins or pandirs who had taken up teaching as a profession.  Many of the gurukulas were residential schools. Often they were situated in natural and pastoral surroundings away from the din and bustle of towns and cities.  After upanayanam (initiation ceremony), which generally took place at the age between 8 to 12, boys were sent to gurukulas for their studies.  </vt:lpstr>
      <vt:lpstr> They stayed with the guru at his hermitage. The guru treated his students as his own sons.  The whole institution functioned as a joint family as the name  indicated, viz. guru is the teacher and kula means extended family. The students stayed together as brothers and respected the teacher as a father and  served him to the best of their abilities.  For all practical purposes ancient  Indian schools functioned as community schools. Much of the teaching was  done by word of mouth. The oral tradition remained strong in the ancient system of Indian education. </vt:lpstr>
      <vt:lpstr> The guru was not only respected but also sought for and consulted by community leaders as also the kings and princes in important state matters and community problems.   Guru acted like a friend, philosopher and guide  to the community.   For the illiterate masses who craved for enlightenment  he organized discourses where large number of rural people came to listen and to learn.  </vt:lpstr>
      <vt:lpstr>Ancient and medieval period (2500 B.C. to 500 B.C.):  In the beginning of Hindu civilization teaching was concerned with teaching of VEDAS.  Out of four classes of Hindu society and Brahmins served as a teachers of the community.  Only learned section of Hindu community undertook the task of teaching.  ‘Manu’ lays down that only Brahmins shall teach Vedas and none else.  Gurukula system of education was in existence.</vt:lpstr>
      <vt:lpstr>Ancient and medieval period (2500 B.C. to 500 B.C.):  No evidence of teacher training existed in the formal sense.  There were Certain Brahmin families where teaching was a hereditary profession. There was no formal system of teacher’s training.  There was a close contact between teacher and a pupil.  Pupil had Complete faith in teacher.</vt:lpstr>
      <vt:lpstr>Buddhist Period (5oo B.C. to 1200 A.D.)  The profession of teaching was no longer the privilege of only Brahmins.  As the expansion of teacher education was recognised till this period. Any enlightened person from any class of the community may get the status of a teacher after a vigorous training.  Thus, the formal system of teacher’s training emerged during this period. Teachers were trained for the purpose of spreading the spirit of Buddhists religion.</vt:lpstr>
      <vt:lpstr>Buddhist Period (5oo B.C. to 1200 A.D.)  To get the status of a teacher one was kept under the supervision of the teacher.  Teacher trainee learned the elements of morality, proper conduct and training in Dharma from trainers.  When the supervisors were satisfied, they gave a certificate to be fit for teaching.  A system later on named as monitorial system.</vt:lpstr>
      <vt:lpstr>Muslim Period(1200.A.D. to 1700 A.D):   During this period there was no formal system of teacher training.   Educational institutions were called ‘Madarshah’ where students were taught by ‘Molvies’.  Education was mainly teaching of Quran. There were also some Arabic schools with more advanced and comprehensive course of study.   Need of formal education was not recognized. So No special professional training was required. Educated people available in the country or abroad from Arabia were appointed as Molvies in the educational institutions.  Only mohammadans were allowed to teach in Mokalis and Madarshahs. </vt:lpstr>
      <vt:lpstr>Teacher Education in Pre Independent India: Monitorial System (1880)– In India, the idea of formal teacher training originated out of an indigenous technique, called „Monitorial System‟. It was based on the principle of mutual instruction. The whole class was splitted into a number of small groups and by placing each group under the charge of a brilliant pupil, called monitor.  It was used in England and known as Bell-Lancaster system</vt:lpstr>
      <vt:lpstr>Teacher’s Training Schools– The first formal teacher‟s training School in India was set up at Serampur in Bengal in the name of “Normal School” by Carey, Marshman and Ward in 1793.  In Bombay, the Native Education Society trained a number of teachers for the improvement of teaching in primary schools.  In Bengal the Calcutta School Society did pioneering work for the training of teachers for indigenous schools.  The Ladies Society of Calcutta started a training class for training women teachers in the Calcutta Central School for girls.  A number of government training schools were also set up in the first half of the nineteenth century. </vt:lpstr>
      <vt:lpstr>Sir Munro, in his Minute dated 13 December 1823, gave some ideas for the improvement of the education of teachers. He suggested an increase in their allowance and different types of syllabi for Hindu and Muslim teachers. </vt:lpstr>
      <vt:lpstr>In June 1826, the first normal school was started in Madras under the management and with the finances of the British government. Initially it prepared teachers for the district schools.</vt:lpstr>
      <vt:lpstr>A number of government training schools were also set up in the first half of the nineteenth century.  Wood's Despatch (1854) – The Wood's Despatch (popularly known as Magna Charta of English Education in India), an important educational document was released on 19 July, 1854.  It was rightly been called the most important document on English education in India. It gave some very valuable suggestions for the improvement of the education of teachers. It suggested that allowances be given to persons who possess and aptness for teaching and who are willing to devote themselves to the profession of school master. </vt:lpstr>
      <vt:lpstr>The Despatch urged the establishment of training schools in India. The Despatch suggested the introduction of pupil teacher system (as prevailed in England) in India and an award/ stipend to the pupil teachers and a small payment to the masters of the school to which they were attached. On successful completion of the training programme they were to be given certificates and employment.  So the Despatch introduced sufficient incentive for the would-be teachers. </vt:lpstr>
      <vt:lpstr>In 1959, Lord Stanley, Secretary of State for India, greatly emphasized on teacher training. The Despatch very emphatically stated that the administration should desist from procuring teachers from England and that teachers for vernacular schools should be made available locally. In 1859, the new grant-in-aid rules provided that salary grants to schools be given to those teachers who had obtained a certificate of teacher training.</vt:lpstr>
      <vt:lpstr>Lord Stanley's Despatch (1859)–In 1959, Lord Stanley, Secretary of State for India, greatly emphasized on teacher training. The Despatch very emphatically stated that the administration should desist from procuring teachers from England and that teachers for vernacular schools should be made available locally.  In 1859, the new grant-in-aid rules provided that salary grants to schools be given to those teachers who had obtained a certificate of teacher training. In 1882 there existed 106 Normal Schools, including 15 institutions meant exclusively for women. About the training of secondary teachers, training classes were added to the following schools: (i) Government Normal School, Madras (1856) (ii)Central Training School, Lahore (1877) In 1886, the first training college to prepare secondary school teachers was set up at Saidapet in Madras followed by the opening of a Secondary Department in the Nagpur Training School in 1889.</vt:lpstr>
      <vt:lpstr> Towards the end of nineteenth century, there were only six training colleges in India. Government of India Resolution on Education Policy (1904)–This is one of the most important educational documents which laid down the policies for the future educational system. Lord Curzon, the-then Viceroy of India felt the need of the training of teachers. It made some very vital suggestions for the improvement of the teacher-training Programme. </vt:lpstr>
      <vt:lpstr>These were: (a) Training Colleges: The Resolution enunciated that if Secondary Education was to be improved then the teachers should be trained in the art of teaching. There were five teacher training colleges in all at places like Madras, Kurseong, Allahabad, Lahore and Jubbulpur. Intermediates or Graduates could seek admission to these Colleges.  </vt:lpstr>
      <vt:lpstr> The general principles upon which the training institutions were to be developed, were:  i. To enlist more men of ability and experience in the work of higher training.  ii. To equip the training colleges.  iii. To make the duration of the training programmes two years and for graduates, one year. The course would comprise knowledge of the principles which underlie the art of teaching and some degree of technical skill in the practice of the art.  iv. The course would culminate in a university degree or diploma.  v. There should be a close link between theory and practice and practicing schools should be attached to each college. There should be a close link between the training colleges and the school, so that the students do not neglect the methods learnt in the college. </vt:lpstr>
      <vt:lpstr>(b) Training Schools: The Resolution recommended opening of more training schools, particularly in Bengal. The normal schools were mostly boarding schools where students with vernacular education came for training and were given stipends. They received general education combined with the instruction in the methods of teaching and practice in teaching. The Resolution recommended a minimum course of two years. It mentioned courses of training especially suited for teachers of rural schools. Thus, it can be observed that the recommendations and suggestions of the Resolution were of far reaching importance.   Universities instituted B.T. degree for graduate teachers. The Government of India Resolution on Education Policy (1913)–The second resolution on educational policy suggested many useful measures with regard to improvement of Primary education. The resolution suggested that teachers should be drawn from the class of the boys whom they will teach and they should have passed the middle vernacular examination and undergone a year's training. </vt:lpstr>
      <vt:lpstr>It suggested periodical repetition and improvement courses for teachers.  The resolution emphasized that no teacher should be allowed to teach without a certificate and that there should be a constant exchange of ideas amongst the training college staff members and that they should visit different colleges.  Calcutta University Commission (1917-19)–This Commission, known as the Sadler Commission suggested opening of post graduate department of education in Universities, each department with a Professor, a Reader and a number of assistants and institute a post-graduate degree in Education. It recommended the introduction of Education as an optional subject at the Graduation and P.G. level.. </vt:lpstr>
      <vt:lpstr>Sadler Commission had salutary effect on the teacher training Programme in India.  Mysore University started a faculty of Education in 1925.  The Hartog Committee (1929) –It continued the work of Sadler Commission  -primary education teacher training as well. It suggested that teachers for rural areas  -It also suggested that journals for teacher in the vernacular,     - refresher courses, conferences and meetings of teacher associations . - For the secondary school teachers too, the committee had the same suggestions.  </vt:lpstr>
      <vt:lpstr> 13 out of 18 universities set-up faculties of education.  The Lady Irwin College was setup in New Delhi.  Andhra University started a new degree the B.Ed. in 1932.  Bombay launched a post-graduate degree the M.Ed. in 1936.  The Central Advisory Board of Education was revived.  Basic Education was started by Mahatma Gandhi in 1937, leading to the training of teachers for basic schools.  In 1938, a Basic Training College was set-up at Allahabad  the Vidyamandir Training School was started at Wardha in 1938.  </vt:lpstr>
      <vt:lpstr> The Abbott - Wood Report (1937)– This report submitted in 1937 -primarily analyzed the position of vocational education and teacher education saying training should be 3 years -general education along with professional training,   and a refresher course for the teacher .</vt:lpstr>
      <vt:lpstr>In 1941, the Vidya Bhawan teacher's College was started in Rajasthan and the Tilak College of Education in Poona.   Bombay took the lead in starting a doctorate degree in education in the same year. </vt:lpstr>
      <vt:lpstr>The Sargent Report (1944) – The Central Advisory Board of Education (CABE) in 1944 presented a scheme of education "Post-war Educational Development in India", popularly known as the "Sergeant Plan"  recommended that suitable boys and girls should be picked out into the teaching profession after high school practical training should be provided, refresher courses be planned and research facilities be provided.   </vt:lpstr>
      <vt:lpstr>It suggested a two year course for preprimary and junior basic schools (after high school) and a three year course for the senior basic schools. The non-graduate teachers in high schools were to go for two year training and the graduates for one-year training. </vt:lpstr>
      <vt:lpstr>The first year of the two years training should be devoted to the study of the general and professional subjects.  It should be supported by school visits, discussions and other experiences to kindle the trainee's interest in education.  It proposed revised pay scales for all categories of teachers, to attract better teachers. </vt:lpstr>
      <vt:lpstr>In 1947, the number of secondary teachers training colleges in the country had risen to 41 </vt:lpstr>
      <vt:lpstr>CONCLUSION:  Rabindranath Tagore rightly said,  “A teacher can never truly teach unless he is still learning himself”.  The progress of a country depends upon the quality of its teachers and for this reason teaching is the noblest among all professions.</vt:lpstr>
      <vt:lpstr> QUALITY SHINES IN DARKNESS AND IN ABSENCE OF GOODNESS</vt:lpstr>
      <vt:lpstr>    THANK YOU FOR BEING QUALITY TEACHERS OF THE NATION</vt:lpstr>
      <vt:lpstr>REFERENCES: 1. https://infed.org/mobi/what-is-teaching/ 2. https://www.owlgen.in/what-is-the-difference-between-education-and-indoctrination/ 3. TEACHER EDUCATION TBT Historical Development of Teacher Education in India. Presented ByAmruta V. Apte. 4. Teacher Education, Principles Theories and practices-S. P. Sharma.  5. https://www.google.com/search?q=teacher+education+in+ancient+and+medieval+period 6. https://www.slideshare.net/SureshKumar328/history-of-teacher-education-pptx 7. Sheikh Mustafa , Historical Development of Teacher Education In India, Historical Development of Teacher Education In India , Srinagar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33</cp:revision>
  <dcterms:created xsi:type="dcterms:W3CDTF">2020-07-23T06:35:42Z</dcterms:created>
  <dcterms:modified xsi:type="dcterms:W3CDTF">2020-08-02T08:00:50Z</dcterms:modified>
</cp:coreProperties>
</file>